
<file path=[Content_Types].xml><?xml version="1.0" encoding="utf-8"?>
<Types xmlns="http://schemas.openxmlformats.org/package/2006/content-types">
  <Default Extension="xml" ContentType="application/xml"/>
  <Default Extension="bin" ContentType="application/vnd.openxmlformats-officedocument.oleObject"/>
  <Default Extension="jpeg" ContentType="image/jpeg"/>
  <Default Extension="jpg" ContentType="image/jpeg"/>
  <Default Extension="emf" ContentType="image/x-emf"/>
  <Default Extension="tiff" ContentType="image/tiff"/>
  <Default Extension="rels" ContentType="application/vnd.openxmlformats-package.relationships+xml"/>
  <Default Extension="vml" ContentType="application/vnd.openxmlformats-officedocument.vmlDrawing"/>
  <Default Extension="gif" ContentType="image/gif"/>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21" r:id="rId2"/>
  </p:sldMasterIdLst>
  <p:notesMasterIdLst>
    <p:notesMasterId r:id="rId50"/>
  </p:notesMasterIdLst>
  <p:handoutMasterIdLst>
    <p:handoutMasterId r:id="rId51"/>
  </p:handoutMasterIdLst>
  <p:sldIdLst>
    <p:sldId id="258" r:id="rId3"/>
    <p:sldId id="317" r:id="rId4"/>
    <p:sldId id="297" r:id="rId5"/>
    <p:sldId id="351" r:id="rId6"/>
    <p:sldId id="265" r:id="rId7"/>
    <p:sldId id="294" r:id="rId8"/>
    <p:sldId id="295" r:id="rId9"/>
    <p:sldId id="311" r:id="rId10"/>
    <p:sldId id="267" r:id="rId11"/>
    <p:sldId id="291" r:id="rId12"/>
    <p:sldId id="269" r:id="rId13"/>
    <p:sldId id="270" r:id="rId14"/>
    <p:sldId id="298" r:id="rId15"/>
    <p:sldId id="312" r:id="rId16"/>
    <p:sldId id="313" r:id="rId17"/>
    <p:sldId id="314" r:id="rId18"/>
    <p:sldId id="315" r:id="rId19"/>
    <p:sldId id="333" r:id="rId20"/>
    <p:sldId id="288" r:id="rId21"/>
    <p:sldId id="273" r:id="rId22"/>
    <p:sldId id="274" r:id="rId23"/>
    <p:sldId id="310" r:id="rId24"/>
    <p:sldId id="276" r:id="rId25"/>
    <p:sldId id="277" r:id="rId26"/>
    <p:sldId id="289" r:id="rId27"/>
    <p:sldId id="279" r:id="rId28"/>
    <p:sldId id="280" r:id="rId29"/>
    <p:sldId id="352" r:id="rId30"/>
    <p:sldId id="282" r:id="rId31"/>
    <p:sldId id="337" r:id="rId32"/>
    <p:sldId id="339" r:id="rId33"/>
    <p:sldId id="332" r:id="rId34"/>
    <p:sldId id="299" r:id="rId35"/>
    <p:sldId id="300" r:id="rId36"/>
    <p:sldId id="308" r:id="rId37"/>
    <p:sldId id="345" r:id="rId38"/>
    <p:sldId id="346" r:id="rId39"/>
    <p:sldId id="347" r:id="rId40"/>
    <p:sldId id="348" r:id="rId41"/>
    <p:sldId id="349" r:id="rId42"/>
    <p:sldId id="340" r:id="rId43"/>
    <p:sldId id="287" r:id="rId44"/>
    <p:sldId id="341" r:id="rId45"/>
    <p:sldId id="342" r:id="rId46"/>
    <p:sldId id="343" r:id="rId47"/>
    <p:sldId id="344" r:id="rId48"/>
    <p:sldId id="353" r:id="rId49"/>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258"/>
            <p14:sldId id="317"/>
            <p14:sldId id="297"/>
            <p14:sldId id="351"/>
            <p14:sldId id="265"/>
            <p14:sldId id="294"/>
            <p14:sldId id="295"/>
            <p14:sldId id="311"/>
            <p14:sldId id="267"/>
            <p14:sldId id="291"/>
            <p14:sldId id="269"/>
            <p14:sldId id="270"/>
            <p14:sldId id="298"/>
            <p14:sldId id="312"/>
            <p14:sldId id="313"/>
            <p14:sldId id="314"/>
            <p14:sldId id="315"/>
            <p14:sldId id="333"/>
            <p14:sldId id="288"/>
            <p14:sldId id="273"/>
            <p14:sldId id="274"/>
            <p14:sldId id="310"/>
            <p14:sldId id="276"/>
            <p14:sldId id="277"/>
            <p14:sldId id="289"/>
            <p14:sldId id="279"/>
            <p14:sldId id="280"/>
            <p14:sldId id="352"/>
            <p14:sldId id="282"/>
            <p14:sldId id="337"/>
            <p14:sldId id="339"/>
            <p14:sldId id="332"/>
            <p14:sldId id="299"/>
            <p14:sldId id="300"/>
            <p14:sldId id="308"/>
            <p14:sldId id="345"/>
            <p14:sldId id="346"/>
            <p14:sldId id="347"/>
            <p14:sldId id="348"/>
            <p14:sldId id="349"/>
            <p14:sldId id="340"/>
            <p14:sldId id="287"/>
            <p14:sldId id="341"/>
            <p14:sldId id="342"/>
            <p14:sldId id="343"/>
            <p14:sldId id="344"/>
            <p14:sldId id="353"/>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54" userDrawn="1">
          <p15:clr>
            <a:srgbClr val="A4A3A4"/>
          </p15:clr>
        </p15:guide>
        <p15:guide id="4" pos="5602" userDrawn="1">
          <p15:clr>
            <a:srgbClr val="A4A3A4"/>
          </p15:clr>
        </p15:guide>
        <p15:guide id="5" orient="horz" pos="451">
          <p15:clr>
            <a:srgbClr val="A4A3A4"/>
          </p15:clr>
        </p15:guide>
        <p15:guide id="6" pos="385" userDrawn="1">
          <p15:clr>
            <a:srgbClr val="A4A3A4"/>
          </p15:clr>
        </p15:guide>
        <p15:guide id="7" orient="horz">
          <p15:clr>
            <a:srgbClr val="A4A3A4"/>
          </p15:clr>
        </p15:guide>
        <p15:guide id="8" pos="57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7A86"/>
    <a:srgbClr val="FF6600"/>
    <a:srgbClr val="BBE0E3"/>
    <a:srgbClr val="F1A63F"/>
    <a:srgbClr val="A6A6A6"/>
    <a:srgbClr val="EAEDF0"/>
    <a:srgbClr val="C5F9EF"/>
    <a:srgbClr val="1B9F99"/>
    <a:srgbClr val="EAEDE3"/>
    <a:srgbClr val="D0CD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25" autoAdjust="0"/>
    <p:restoredTop sz="64581" autoAdjust="0"/>
  </p:normalViewPr>
  <p:slideViewPr>
    <p:cSldViewPr>
      <p:cViewPr>
        <p:scale>
          <a:sx n="113" d="100"/>
          <a:sy n="113" d="100"/>
        </p:scale>
        <p:origin x="1760" y="216"/>
      </p:cViewPr>
      <p:guideLst>
        <p:guide orient="horz" pos="380"/>
        <p:guide pos="2880"/>
        <p:guide orient="horz" pos="754"/>
        <p:guide pos="5602"/>
        <p:guide orient="horz" pos="451"/>
        <p:guide pos="385"/>
        <p:guide orient="horz"/>
        <p:guide pos="5760"/>
      </p:guideLst>
    </p:cSldViewPr>
  </p:slideViewPr>
  <p:outlineViewPr>
    <p:cViewPr>
      <p:scale>
        <a:sx n="33" d="100"/>
        <a:sy n="33" d="100"/>
      </p:scale>
      <p:origin x="0" y="0"/>
    </p:cViewPr>
  </p:outlineViewPr>
  <p:notesTextViewPr>
    <p:cViewPr>
      <p:scale>
        <a:sx n="145" d="100"/>
        <a:sy n="14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notesMaster" Target="notesMasters/notesMaster1.xml"/><Relationship Id="rId51" Type="http://schemas.openxmlformats.org/officeDocument/2006/relationships/handoutMaster" Target="handoutMasters/handoutMaster1.xml"/><Relationship Id="rId52" Type="http://schemas.openxmlformats.org/officeDocument/2006/relationships/commentAuthors" Target="commentAuthors.xml"/><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6B9A29-67A6-714C-A933-43152D0F116D}" type="doc">
      <dgm:prSet loTypeId="urn:microsoft.com/office/officeart/2005/8/layout/matrix3" loCatId="" qsTypeId="urn:microsoft.com/office/officeart/2005/8/quickstyle/simple4" qsCatId="simple" csTypeId="urn:microsoft.com/office/officeart/2005/8/colors/accent1_2" csCatId="accent1" phldr="1"/>
      <dgm:spPr/>
      <dgm:t>
        <a:bodyPr/>
        <a:lstStyle/>
        <a:p>
          <a:endParaRPr lang="de-DE"/>
        </a:p>
      </dgm:t>
    </dgm:pt>
    <dgm:pt modelId="{1E59001F-C4AD-D446-ACD5-6573A3B928C3}">
      <dgm:prSet phldrT="[Text]" custT="1"/>
      <dgm:spPr>
        <a:solidFill>
          <a:srgbClr val="FEA62F"/>
        </a:solidFill>
      </dgm:spPr>
      <dgm:t>
        <a:bodyPr anchor="t"/>
        <a:lstStyle/>
        <a:p>
          <a:r>
            <a:rPr lang="de-DE" sz="1600" b="1" dirty="0">
              <a:ln>
                <a:noFill/>
              </a:ln>
              <a:solidFill>
                <a:srgbClr val="000000"/>
              </a:solidFill>
            </a:rPr>
            <a:t>Baustein 1</a:t>
          </a:r>
          <a:br>
            <a:rPr lang="de-DE" sz="1600" b="1" dirty="0">
              <a:ln>
                <a:noFill/>
              </a:ln>
              <a:solidFill>
                <a:srgbClr val="000000"/>
              </a:solidFill>
            </a:rPr>
          </a:br>
          <a:r>
            <a:rPr lang="de-DE" sz="1600" dirty="0">
              <a:ln>
                <a:noFill/>
              </a:ln>
              <a:solidFill>
                <a:srgbClr val="000000"/>
              </a:solidFill>
            </a:rPr>
            <a:t>Einstieg </a:t>
          </a:r>
          <a:r>
            <a:rPr lang="de-DE" sz="1600" dirty="0" smtClean="0">
              <a:ln>
                <a:noFill/>
              </a:ln>
              <a:solidFill>
                <a:srgbClr val="000000"/>
              </a:solidFill>
            </a:rPr>
            <a:t>in</a:t>
          </a:r>
          <a:r>
            <a:rPr lang="de-DE" sz="1600" baseline="0" dirty="0" smtClean="0">
              <a:ln>
                <a:noFill/>
              </a:ln>
              <a:solidFill>
                <a:srgbClr val="000000"/>
              </a:solidFill>
            </a:rPr>
            <a:t> </a:t>
          </a:r>
          <a:r>
            <a:rPr lang="de-DE" sz="1600" dirty="0" smtClean="0">
              <a:ln>
                <a:noFill/>
              </a:ln>
              <a:solidFill>
                <a:srgbClr val="000000"/>
              </a:solidFill>
            </a:rPr>
            <a:t>das </a:t>
          </a:r>
          <a:r>
            <a:rPr lang="de-DE" sz="1600" dirty="0">
              <a:ln>
                <a:noFill/>
              </a:ln>
              <a:solidFill>
                <a:srgbClr val="000000"/>
              </a:solidFill>
            </a:rPr>
            <a:t>Unterrichten mit digitalen Werkzeugen</a:t>
          </a:r>
        </a:p>
      </dgm:t>
    </dgm:pt>
    <dgm:pt modelId="{87B37910-5CCC-2B40-A5C4-DE6C2B8A20DD}" type="parTrans" cxnId="{CD178295-6961-B246-9F8E-BAF206C793B8}">
      <dgm:prSet/>
      <dgm:spPr/>
      <dgm:t>
        <a:bodyPr/>
        <a:lstStyle/>
        <a:p>
          <a:endParaRPr lang="de-DE"/>
        </a:p>
      </dgm:t>
    </dgm:pt>
    <dgm:pt modelId="{FEEC0EE5-95E1-3C43-B6D8-AE77EEAEBCFC}" type="sibTrans" cxnId="{CD178295-6961-B246-9F8E-BAF206C793B8}">
      <dgm:prSet/>
      <dgm:spPr/>
      <dgm:t>
        <a:bodyPr/>
        <a:lstStyle/>
        <a:p>
          <a:endParaRPr lang="de-DE"/>
        </a:p>
      </dgm:t>
    </dgm:pt>
    <dgm:pt modelId="{3FC49D1A-3585-E44A-992D-49F1F08C8442}">
      <dgm:prSet phldrT="[Text]" custT="1"/>
      <dgm:spPr>
        <a:solidFill>
          <a:srgbClr val="FEA62F"/>
        </a:solidFill>
      </dgm:spPr>
      <dgm:t>
        <a:bodyPr anchor="t"/>
        <a:lstStyle/>
        <a:p>
          <a:r>
            <a:rPr lang="de-DE" sz="1600" b="1" dirty="0">
              <a:ln>
                <a:noFill/>
              </a:ln>
              <a:solidFill>
                <a:srgbClr val="000000"/>
              </a:solidFill>
            </a:rPr>
            <a:t>Baustein 2</a:t>
          </a:r>
          <a:br>
            <a:rPr lang="de-DE" sz="1600" b="1" dirty="0">
              <a:ln>
                <a:noFill/>
              </a:ln>
              <a:solidFill>
                <a:srgbClr val="000000"/>
              </a:solidFill>
            </a:rPr>
          </a:br>
          <a:r>
            <a:rPr lang="de-DE" sz="1600" dirty="0">
              <a:ln>
                <a:noFill/>
              </a:ln>
              <a:solidFill>
                <a:srgbClr val="000000"/>
              </a:solidFill>
            </a:rPr>
            <a:t>Modellieren</a:t>
          </a:r>
          <a:r>
            <a:rPr lang="de-DE" sz="1600" baseline="0" dirty="0">
              <a:ln>
                <a:noFill/>
              </a:ln>
              <a:solidFill>
                <a:srgbClr val="000000"/>
              </a:solidFill>
            </a:rPr>
            <a:t> </a:t>
          </a:r>
          <a:r>
            <a:rPr lang="de-DE" sz="1600" dirty="0">
              <a:ln>
                <a:noFill/>
              </a:ln>
              <a:solidFill>
                <a:srgbClr val="000000"/>
              </a:solidFill>
            </a:rPr>
            <a:t>mit digitalen Werkzeugen</a:t>
          </a:r>
        </a:p>
      </dgm:t>
    </dgm:pt>
    <dgm:pt modelId="{39CAB382-CA04-0B49-8885-EBDE10537C91}" type="parTrans" cxnId="{652F1412-3295-084A-A555-6438753DDAD0}">
      <dgm:prSet/>
      <dgm:spPr/>
      <dgm:t>
        <a:bodyPr/>
        <a:lstStyle/>
        <a:p>
          <a:endParaRPr lang="de-DE"/>
        </a:p>
      </dgm:t>
    </dgm:pt>
    <dgm:pt modelId="{7148263F-F150-2F4F-8F8D-5C5F01C78C5C}" type="sibTrans" cxnId="{652F1412-3295-084A-A555-6438753DDAD0}">
      <dgm:prSet/>
      <dgm:spPr/>
      <dgm:t>
        <a:bodyPr/>
        <a:lstStyle/>
        <a:p>
          <a:endParaRPr lang="de-DE"/>
        </a:p>
      </dgm:t>
    </dgm:pt>
    <dgm:pt modelId="{938AEDE8-4719-9F49-8E60-C8D40FD2FF8D}">
      <dgm:prSet phldrT="[Text]" custT="1"/>
      <dgm:spPr>
        <a:solidFill>
          <a:srgbClr val="FEA62F"/>
        </a:solidFill>
      </dgm:spPr>
      <dgm:t>
        <a:bodyPr anchor="t"/>
        <a:lstStyle/>
        <a:p>
          <a:r>
            <a:rPr lang="de-DE" sz="1600" b="1" dirty="0">
              <a:solidFill>
                <a:srgbClr val="000000"/>
              </a:solidFill>
            </a:rPr>
            <a:t>Baustein 4</a:t>
          </a:r>
          <a:br>
            <a:rPr lang="de-DE" sz="1600" b="1" dirty="0">
              <a:solidFill>
                <a:srgbClr val="000000"/>
              </a:solidFill>
            </a:rPr>
          </a:br>
          <a:r>
            <a:rPr lang="de-DE" sz="1600" b="0" dirty="0">
              <a:solidFill>
                <a:srgbClr val="000000"/>
              </a:solidFill>
            </a:rPr>
            <a:t>D</a:t>
          </a:r>
          <a:r>
            <a:rPr lang="de-DE" sz="1600" dirty="0" smtClean="0">
              <a:solidFill>
                <a:srgbClr val="000000"/>
              </a:solidFill>
            </a:rPr>
            <a:t>igitale </a:t>
          </a:r>
          <a:r>
            <a:rPr lang="de-DE" sz="1600" dirty="0">
              <a:solidFill>
                <a:srgbClr val="000000"/>
              </a:solidFill>
            </a:rPr>
            <a:t>Werkzeuge in Prüfungs-situationen</a:t>
          </a:r>
        </a:p>
      </dgm:t>
    </dgm:pt>
    <dgm:pt modelId="{CB2A04A5-A8B0-EC47-9189-6851AA5E5AA9}" type="parTrans" cxnId="{5D7AB28B-DD20-EE44-8F71-B625FEB6E421}">
      <dgm:prSet/>
      <dgm:spPr/>
      <dgm:t>
        <a:bodyPr/>
        <a:lstStyle/>
        <a:p>
          <a:endParaRPr lang="de-DE"/>
        </a:p>
      </dgm:t>
    </dgm:pt>
    <dgm:pt modelId="{149ED7E9-3C30-9A47-9CAA-01F0667B8A6A}" type="sibTrans" cxnId="{5D7AB28B-DD20-EE44-8F71-B625FEB6E421}">
      <dgm:prSet/>
      <dgm:spPr/>
      <dgm:t>
        <a:bodyPr/>
        <a:lstStyle/>
        <a:p>
          <a:endParaRPr lang="de-DE"/>
        </a:p>
      </dgm:t>
    </dgm:pt>
    <dgm:pt modelId="{9A3E614C-963D-3F48-85AD-8B275716577C}">
      <dgm:prSet phldrT="[Text]" custT="1"/>
      <dgm:spPr>
        <a:solidFill>
          <a:srgbClr val="FEA62F"/>
        </a:solidFill>
      </dgm:spPr>
      <dgm:t>
        <a:bodyPr/>
        <a:lstStyle/>
        <a:p>
          <a:r>
            <a:rPr lang="de-DE" sz="1600" b="1" dirty="0">
              <a:ln>
                <a:noFill/>
              </a:ln>
              <a:solidFill>
                <a:srgbClr val="000000"/>
              </a:solidFill>
              <a:latin typeface="Arial"/>
              <a:cs typeface="Arial"/>
            </a:rPr>
            <a:t>Baustein 3</a:t>
          </a:r>
          <a:r>
            <a:rPr lang="de-DE" sz="1600" dirty="0">
              <a:ln>
                <a:noFill/>
              </a:ln>
              <a:solidFill>
                <a:srgbClr val="000000"/>
              </a:solidFill>
              <a:latin typeface="Arial"/>
              <a:cs typeface="Arial"/>
            </a:rPr>
            <a:t/>
          </a:r>
          <a:br>
            <a:rPr lang="de-DE" sz="1600" dirty="0">
              <a:ln>
                <a:noFill/>
              </a:ln>
              <a:solidFill>
                <a:srgbClr val="000000"/>
              </a:solidFill>
              <a:latin typeface="Arial"/>
              <a:cs typeface="Arial"/>
            </a:rPr>
          </a:br>
          <a:r>
            <a:rPr lang="de-DE" sz="1600" dirty="0">
              <a:ln>
                <a:noFill/>
              </a:ln>
              <a:solidFill>
                <a:srgbClr val="000000"/>
              </a:solidFill>
              <a:latin typeface="Arial"/>
              <a:cs typeface="Arial"/>
            </a:rPr>
            <a:t>Unterrichts-prozesse mit digitalen Werkzeugen gestalten</a:t>
          </a:r>
        </a:p>
      </dgm:t>
    </dgm:pt>
    <dgm:pt modelId="{2D64A421-F386-E842-9F87-752520942FF1}" type="parTrans" cxnId="{853138C1-3F55-A448-9F10-4E4B327FD30F}">
      <dgm:prSet/>
      <dgm:spPr/>
      <dgm:t>
        <a:bodyPr/>
        <a:lstStyle/>
        <a:p>
          <a:endParaRPr lang="de-DE"/>
        </a:p>
      </dgm:t>
    </dgm:pt>
    <dgm:pt modelId="{AFF38FEB-88D1-F74C-ADC0-EB81ADD6E084}" type="sibTrans" cxnId="{853138C1-3F55-A448-9F10-4E4B327FD30F}">
      <dgm:prSet/>
      <dgm:spPr/>
      <dgm:t>
        <a:bodyPr/>
        <a:lstStyle/>
        <a:p>
          <a:endParaRPr lang="de-DE"/>
        </a:p>
      </dgm:t>
    </dgm:pt>
    <dgm:pt modelId="{3BA5521E-370C-DD46-93CD-FF1499E0B0FF}" type="pres">
      <dgm:prSet presAssocID="{CB6B9A29-67A6-714C-A933-43152D0F116D}" presName="matrix" presStyleCnt="0">
        <dgm:presLayoutVars>
          <dgm:chMax val="1"/>
          <dgm:dir/>
          <dgm:resizeHandles val="exact"/>
        </dgm:presLayoutVars>
      </dgm:prSet>
      <dgm:spPr/>
      <dgm:t>
        <a:bodyPr/>
        <a:lstStyle/>
        <a:p>
          <a:endParaRPr lang="de-DE"/>
        </a:p>
      </dgm:t>
    </dgm:pt>
    <dgm:pt modelId="{2A0F291F-3E90-7048-8FB7-8ECB78EB8D0E}" type="pres">
      <dgm:prSet presAssocID="{CB6B9A29-67A6-714C-A933-43152D0F116D}" presName="diamond" presStyleLbl="bgShp" presStyleIdx="0" presStyleCnt="1"/>
      <dgm:spPr>
        <a:noFill/>
      </dgm:spPr>
    </dgm:pt>
    <dgm:pt modelId="{243104FD-6FB9-1342-8137-B2A469043165}" type="pres">
      <dgm:prSet presAssocID="{CB6B9A29-67A6-714C-A933-43152D0F116D}" presName="quad1" presStyleLbl="node1" presStyleIdx="0" presStyleCnt="4">
        <dgm:presLayoutVars>
          <dgm:chMax val="0"/>
          <dgm:chPref val="0"/>
          <dgm:bulletEnabled val="1"/>
        </dgm:presLayoutVars>
      </dgm:prSet>
      <dgm:spPr/>
      <dgm:t>
        <a:bodyPr/>
        <a:lstStyle/>
        <a:p>
          <a:endParaRPr lang="de-DE"/>
        </a:p>
      </dgm:t>
    </dgm:pt>
    <dgm:pt modelId="{CFE2A133-689B-6842-B420-DF968208462D}" type="pres">
      <dgm:prSet presAssocID="{CB6B9A29-67A6-714C-A933-43152D0F116D}" presName="quad2" presStyleLbl="node1" presStyleIdx="1" presStyleCnt="4">
        <dgm:presLayoutVars>
          <dgm:chMax val="0"/>
          <dgm:chPref val="0"/>
          <dgm:bulletEnabled val="1"/>
        </dgm:presLayoutVars>
      </dgm:prSet>
      <dgm:spPr/>
      <dgm:t>
        <a:bodyPr/>
        <a:lstStyle/>
        <a:p>
          <a:endParaRPr lang="de-DE"/>
        </a:p>
      </dgm:t>
    </dgm:pt>
    <dgm:pt modelId="{D258903C-2413-F640-813D-70919B5DF759}" type="pres">
      <dgm:prSet presAssocID="{CB6B9A29-67A6-714C-A933-43152D0F116D}" presName="quad3" presStyleLbl="node1" presStyleIdx="2" presStyleCnt="4">
        <dgm:presLayoutVars>
          <dgm:chMax val="0"/>
          <dgm:chPref val="0"/>
          <dgm:bulletEnabled val="1"/>
        </dgm:presLayoutVars>
      </dgm:prSet>
      <dgm:spPr>
        <a:prstGeom prst="roundRect">
          <a:avLst/>
        </a:prstGeom>
      </dgm:spPr>
      <dgm:t>
        <a:bodyPr/>
        <a:lstStyle/>
        <a:p>
          <a:endParaRPr lang="de-DE"/>
        </a:p>
      </dgm:t>
    </dgm:pt>
    <dgm:pt modelId="{8C294F4A-CFB5-A541-9104-75B7CD326B8B}" type="pres">
      <dgm:prSet presAssocID="{CB6B9A29-67A6-714C-A933-43152D0F116D}" presName="quad4" presStyleLbl="node1" presStyleIdx="3" presStyleCnt="4">
        <dgm:presLayoutVars>
          <dgm:chMax val="0"/>
          <dgm:chPref val="0"/>
          <dgm:bulletEnabled val="1"/>
        </dgm:presLayoutVars>
      </dgm:prSet>
      <dgm:spPr/>
      <dgm:t>
        <a:bodyPr/>
        <a:lstStyle/>
        <a:p>
          <a:endParaRPr lang="de-DE"/>
        </a:p>
      </dgm:t>
    </dgm:pt>
  </dgm:ptLst>
  <dgm:cxnLst>
    <dgm:cxn modelId="{3B7EC2F0-165A-7743-AC50-D703B6157340}" type="presOf" srcId="{3FC49D1A-3585-E44A-992D-49F1F08C8442}" destId="{CFE2A133-689B-6842-B420-DF968208462D}" srcOrd="0" destOrd="0" presId="urn:microsoft.com/office/officeart/2005/8/layout/matrix3"/>
    <dgm:cxn modelId="{4B39DDBB-F040-BD42-923A-8C7AA18D764B}" type="presOf" srcId="{1E59001F-C4AD-D446-ACD5-6573A3B928C3}" destId="{243104FD-6FB9-1342-8137-B2A469043165}" srcOrd="0" destOrd="0" presId="urn:microsoft.com/office/officeart/2005/8/layout/matrix3"/>
    <dgm:cxn modelId="{68239CB4-F037-FF48-855F-610E033D3DF2}" type="presOf" srcId="{9A3E614C-963D-3F48-85AD-8B275716577C}" destId="{D258903C-2413-F640-813D-70919B5DF759}" srcOrd="0" destOrd="0" presId="urn:microsoft.com/office/officeart/2005/8/layout/matrix3"/>
    <dgm:cxn modelId="{AB9C4194-EBFC-AE48-9E8B-CD4E00456422}" type="presOf" srcId="{CB6B9A29-67A6-714C-A933-43152D0F116D}" destId="{3BA5521E-370C-DD46-93CD-FF1499E0B0FF}" srcOrd="0" destOrd="0" presId="urn:microsoft.com/office/officeart/2005/8/layout/matrix3"/>
    <dgm:cxn modelId="{652F1412-3295-084A-A555-6438753DDAD0}" srcId="{CB6B9A29-67A6-714C-A933-43152D0F116D}" destId="{3FC49D1A-3585-E44A-992D-49F1F08C8442}" srcOrd="1" destOrd="0" parTransId="{39CAB382-CA04-0B49-8885-EBDE10537C91}" sibTransId="{7148263F-F150-2F4F-8F8D-5C5F01C78C5C}"/>
    <dgm:cxn modelId="{5D7AB28B-DD20-EE44-8F71-B625FEB6E421}" srcId="{CB6B9A29-67A6-714C-A933-43152D0F116D}" destId="{938AEDE8-4719-9F49-8E60-C8D40FD2FF8D}" srcOrd="3" destOrd="0" parTransId="{CB2A04A5-A8B0-EC47-9189-6851AA5E5AA9}" sibTransId="{149ED7E9-3C30-9A47-9CAA-01F0667B8A6A}"/>
    <dgm:cxn modelId="{CD178295-6961-B246-9F8E-BAF206C793B8}" srcId="{CB6B9A29-67A6-714C-A933-43152D0F116D}" destId="{1E59001F-C4AD-D446-ACD5-6573A3B928C3}" srcOrd="0" destOrd="0" parTransId="{87B37910-5CCC-2B40-A5C4-DE6C2B8A20DD}" sibTransId="{FEEC0EE5-95E1-3C43-B6D8-AE77EEAEBCFC}"/>
    <dgm:cxn modelId="{581E47C1-9135-7340-B5FD-BE68B43CA7B1}" type="presOf" srcId="{938AEDE8-4719-9F49-8E60-C8D40FD2FF8D}" destId="{8C294F4A-CFB5-A541-9104-75B7CD326B8B}" srcOrd="0" destOrd="0" presId="urn:microsoft.com/office/officeart/2005/8/layout/matrix3"/>
    <dgm:cxn modelId="{853138C1-3F55-A448-9F10-4E4B327FD30F}" srcId="{CB6B9A29-67A6-714C-A933-43152D0F116D}" destId="{9A3E614C-963D-3F48-85AD-8B275716577C}" srcOrd="2" destOrd="0" parTransId="{2D64A421-F386-E842-9F87-752520942FF1}" sibTransId="{AFF38FEB-88D1-F74C-ADC0-EB81ADD6E084}"/>
    <dgm:cxn modelId="{9959202D-0A28-B246-87A9-FA1D897459BF}" type="presParOf" srcId="{3BA5521E-370C-DD46-93CD-FF1499E0B0FF}" destId="{2A0F291F-3E90-7048-8FB7-8ECB78EB8D0E}" srcOrd="0" destOrd="0" presId="urn:microsoft.com/office/officeart/2005/8/layout/matrix3"/>
    <dgm:cxn modelId="{1E0DA816-B8B9-874A-A6CC-54ADDCA0A1D5}" type="presParOf" srcId="{3BA5521E-370C-DD46-93CD-FF1499E0B0FF}" destId="{243104FD-6FB9-1342-8137-B2A469043165}" srcOrd="1" destOrd="0" presId="urn:microsoft.com/office/officeart/2005/8/layout/matrix3"/>
    <dgm:cxn modelId="{B24456BC-061B-F543-B2F9-25AFBC63C11D}" type="presParOf" srcId="{3BA5521E-370C-DD46-93CD-FF1499E0B0FF}" destId="{CFE2A133-689B-6842-B420-DF968208462D}" srcOrd="2" destOrd="0" presId="urn:microsoft.com/office/officeart/2005/8/layout/matrix3"/>
    <dgm:cxn modelId="{C34E69AC-144B-574A-A5C9-09E1FFA88849}" type="presParOf" srcId="{3BA5521E-370C-DD46-93CD-FF1499E0B0FF}" destId="{D258903C-2413-F640-813D-70919B5DF759}" srcOrd="3" destOrd="0" presId="urn:microsoft.com/office/officeart/2005/8/layout/matrix3"/>
    <dgm:cxn modelId="{0E54B2B0-0383-1946-B75B-1D736A6FF24B}" type="presParOf" srcId="{3BA5521E-370C-DD46-93CD-FF1499E0B0FF}" destId="{8C294F4A-CFB5-A541-9104-75B7CD326B8B}" srcOrd="4" destOrd="0" presId="urn:microsoft.com/office/officeart/2005/8/layout/matrix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B25E5FC-797A-794D-BEAF-0D73D8841EE4}" type="doc">
      <dgm:prSet loTypeId="urn:microsoft.com/office/officeart/2005/8/layout/hProcess11" loCatId="" qsTypeId="urn:microsoft.com/office/officeart/2005/8/quickstyle/simple4" qsCatId="simple" csTypeId="urn:microsoft.com/office/officeart/2005/8/colors/accent1_2" csCatId="accent1" phldr="1"/>
      <dgm:spPr/>
    </dgm:pt>
    <dgm:pt modelId="{E53FE4E9-8A8B-0643-A9AD-F15FE51D1AC8}">
      <dgm:prSet phldrT="[Text]" custT="1"/>
      <dgm:spPr/>
      <dgm:t>
        <a:bodyPr/>
        <a:lstStyle/>
        <a:p>
          <a:r>
            <a:rPr lang="de-DE" sz="2400" dirty="0"/>
            <a:t>Baustein 1</a:t>
          </a:r>
        </a:p>
      </dgm:t>
    </dgm:pt>
    <dgm:pt modelId="{7357D593-2ECA-D346-A802-7206C84D7DEB}" type="parTrans" cxnId="{6D0DBA2E-D83F-234A-BDED-94CF2334077F}">
      <dgm:prSet/>
      <dgm:spPr/>
      <dgm:t>
        <a:bodyPr/>
        <a:lstStyle/>
        <a:p>
          <a:endParaRPr lang="de-DE"/>
        </a:p>
      </dgm:t>
    </dgm:pt>
    <dgm:pt modelId="{D4767054-0090-EE46-9224-480C0A8C14EB}" type="sibTrans" cxnId="{6D0DBA2E-D83F-234A-BDED-94CF2334077F}">
      <dgm:prSet/>
      <dgm:spPr/>
      <dgm:t>
        <a:bodyPr/>
        <a:lstStyle/>
        <a:p>
          <a:endParaRPr lang="de-DE"/>
        </a:p>
      </dgm:t>
    </dgm:pt>
    <dgm:pt modelId="{4A6389BE-016E-0544-BF73-7EE4B0D72A9E}">
      <dgm:prSet phldrT="[Text]" custT="1"/>
      <dgm:spPr/>
      <dgm:t>
        <a:bodyPr/>
        <a:lstStyle/>
        <a:p>
          <a:r>
            <a:rPr lang="de-DE" sz="2400" dirty="0"/>
            <a:t>Baustein 2</a:t>
          </a:r>
        </a:p>
      </dgm:t>
    </dgm:pt>
    <dgm:pt modelId="{2AA204A1-BE0E-5F42-A62E-4B24A5250376}" type="parTrans" cxnId="{D5AB9A44-EA30-F247-92E7-04BFE7403D3A}">
      <dgm:prSet/>
      <dgm:spPr/>
      <dgm:t>
        <a:bodyPr/>
        <a:lstStyle/>
        <a:p>
          <a:endParaRPr lang="de-DE"/>
        </a:p>
      </dgm:t>
    </dgm:pt>
    <dgm:pt modelId="{DF5A40C0-FB94-EE40-B1C2-A25E01324380}" type="sibTrans" cxnId="{D5AB9A44-EA30-F247-92E7-04BFE7403D3A}">
      <dgm:prSet/>
      <dgm:spPr/>
      <dgm:t>
        <a:bodyPr/>
        <a:lstStyle/>
        <a:p>
          <a:endParaRPr lang="de-DE"/>
        </a:p>
      </dgm:t>
    </dgm:pt>
    <dgm:pt modelId="{77B16985-78A9-C04B-B92B-3F8ACC665C53}">
      <dgm:prSet phldrT="[Text]" custT="1"/>
      <dgm:spPr/>
      <dgm:t>
        <a:bodyPr/>
        <a:lstStyle/>
        <a:p>
          <a:r>
            <a:rPr lang="de-DE" sz="2400" dirty="0"/>
            <a:t>Baustein 3</a:t>
          </a:r>
        </a:p>
      </dgm:t>
    </dgm:pt>
    <dgm:pt modelId="{D7BF12F5-F2E3-F84F-8B65-A6AE39214229}" type="parTrans" cxnId="{8269360F-7E3F-864E-AD52-91398D8BE23E}">
      <dgm:prSet/>
      <dgm:spPr/>
      <dgm:t>
        <a:bodyPr/>
        <a:lstStyle/>
        <a:p>
          <a:endParaRPr lang="de-DE"/>
        </a:p>
      </dgm:t>
    </dgm:pt>
    <dgm:pt modelId="{8CB9B557-9898-EA4D-A38E-076885D2B395}" type="sibTrans" cxnId="{8269360F-7E3F-864E-AD52-91398D8BE23E}">
      <dgm:prSet/>
      <dgm:spPr/>
      <dgm:t>
        <a:bodyPr/>
        <a:lstStyle/>
        <a:p>
          <a:endParaRPr lang="de-DE"/>
        </a:p>
      </dgm:t>
    </dgm:pt>
    <dgm:pt modelId="{1DB54B74-AFDE-DC4C-A866-A5515104ED4B}">
      <dgm:prSet phldrT="[Text]" custT="1"/>
      <dgm:spPr/>
      <dgm:t>
        <a:bodyPr/>
        <a:lstStyle/>
        <a:p>
          <a:r>
            <a:rPr lang="de-DE" sz="2400" dirty="0"/>
            <a:t>Baustein 4</a:t>
          </a:r>
        </a:p>
      </dgm:t>
    </dgm:pt>
    <dgm:pt modelId="{B9E95308-7ED6-8A47-AF3C-5365947B446F}" type="parTrans" cxnId="{E660AEEF-61D7-0949-B671-6FEFCAA92742}">
      <dgm:prSet/>
      <dgm:spPr/>
      <dgm:t>
        <a:bodyPr/>
        <a:lstStyle/>
        <a:p>
          <a:endParaRPr lang="de-DE"/>
        </a:p>
      </dgm:t>
    </dgm:pt>
    <dgm:pt modelId="{F1783985-DA5B-4A4F-8C91-A6613A938E51}" type="sibTrans" cxnId="{E660AEEF-61D7-0949-B671-6FEFCAA92742}">
      <dgm:prSet/>
      <dgm:spPr/>
      <dgm:t>
        <a:bodyPr/>
        <a:lstStyle/>
        <a:p>
          <a:endParaRPr lang="de-DE"/>
        </a:p>
      </dgm:t>
    </dgm:pt>
    <dgm:pt modelId="{EAC0FF49-51BA-2047-BFEC-D23E526587C1}" type="pres">
      <dgm:prSet presAssocID="{1B25E5FC-797A-794D-BEAF-0D73D8841EE4}" presName="Name0" presStyleCnt="0">
        <dgm:presLayoutVars>
          <dgm:dir/>
          <dgm:resizeHandles val="exact"/>
        </dgm:presLayoutVars>
      </dgm:prSet>
      <dgm:spPr/>
    </dgm:pt>
    <dgm:pt modelId="{6D8DF7A3-1106-AF40-8944-2638F44351B2}" type="pres">
      <dgm:prSet presAssocID="{1B25E5FC-797A-794D-BEAF-0D73D8841EE4}" presName="arrow" presStyleLbl="bgShp" presStyleIdx="0" presStyleCnt="1"/>
      <dgm:spPr/>
    </dgm:pt>
    <dgm:pt modelId="{44CDEFE1-ABB7-2043-A065-65F178DCD753}" type="pres">
      <dgm:prSet presAssocID="{1B25E5FC-797A-794D-BEAF-0D73D8841EE4}" presName="points" presStyleCnt="0"/>
      <dgm:spPr/>
    </dgm:pt>
    <dgm:pt modelId="{D9479672-DC41-3244-A606-B3DD0B560552}" type="pres">
      <dgm:prSet presAssocID="{E53FE4E9-8A8B-0643-A9AD-F15FE51D1AC8}" presName="compositeA" presStyleCnt="0"/>
      <dgm:spPr/>
    </dgm:pt>
    <dgm:pt modelId="{76F7AD06-132C-8A40-9561-C65899466479}" type="pres">
      <dgm:prSet presAssocID="{E53FE4E9-8A8B-0643-A9AD-F15FE51D1AC8}" presName="textA" presStyleLbl="revTx" presStyleIdx="0" presStyleCnt="4">
        <dgm:presLayoutVars>
          <dgm:bulletEnabled val="1"/>
        </dgm:presLayoutVars>
      </dgm:prSet>
      <dgm:spPr/>
      <dgm:t>
        <a:bodyPr/>
        <a:lstStyle/>
        <a:p>
          <a:endParaRPr lang="de-DE"/>
        </a:p>
      </dgm:t>
    </dgm:pt>
    <dgm:pt modelId="{BAB7E97D-7594-A645-9E1F-B4C76C8CF21D}" type="pres">
      <dgm:prSet presAssocID="{E53FE4E9-8A8B-0643-A9AD-F15FE51D1AC8}" presName="circleA" presStyleLbl="node1" presStyleIdx="0" presStyleCnt="4"/>
      <dgm:spPr>
        <a:solidFill>
          <a:srgbClr val="327A87"/>
        </a:solidFill>
      </dgm:spPr>
    </dgm:pt>
    <dgm:pt modelId="{7CFB93C3-E7A5-E049-8679-FB219F5B2F89}" type="pres">
      <dgm:prSet presAssocID="{E53FE4E9-8A8B-0643-A9AD-F15FE51D1AC8}" presName="spaceA" presStyleCnt="0"/>
      <dgm:spPr/>
    </dgm:pt>
    <dgm:pt modelId="{AE64048A-533B-0347-AF66-603A3F5D4F0C}" type="pres">
      <dgm:prSet presAssocID="{D4767054-0090-EE46-9224-480C0A8C14EB}" presName="space" presStyleCnt="0"/>
      <dgm:spPr/>
    </dgm:pt>
    <dgm:pt modelId="{51CD065B-77A2-4B4D-9846-A2ABDDAA7E7C}" type="pres">
      <dgm:prSet presAssocID="{4A6389BE-016E-0544-BF73-7EE4B0D72A9E}" presName="compositeB" presStyleCnt="0"/>
      <dgm:spPr/>
    </dgm:pt>
    <dgm:pt modelId="{B8074F1F-FA8F-A94C-8005-365C0B57C286}" type="pres">
      <dgm:prSet presAssocID="{4A6389BE-016E-0544-BF73-7EE4B0D72A9E}" presName="textB" presStyleLbl="revTx" presStyleIdx="1" presStyleCnt="4">
        <dgm:presLayoutVars>
          <dgm:bulletEnabled val="1"/>
        </dgm:presLayoutVars>
      </dgm:prSet>
      <dgm:spPr/>
      <dgm:t>
        <a:bodyPr/>
        <a:lstStyle/>
        <a:p>
          <a:endParaRPr lang="de-DE"/>
        </a:p>
      </dgm:t>
    </dgm:pt>
    <dgm:pt modelId="{D153C5B6-29A5-6E49-B98A-BEC82DBBA833}" type="pres">
      <dgm:prSet presAssocID="{4A6389BE-016E-0544-BF73-7EE4B0D72A9E}" presName="circleB" presStyleLbl="node1" presStyleIdx="1" presStyleCnt="4"/>
      <dgm:spPr>
        <a:solidFill>
          <a:srgbClr val="327A87"/>
        </a:solidFill>
      </dgm:spPr>
    </dgm:pt>
    <dgm:pt modelId="{C306D159-6515-0340-90AC-1DF086F0EC62}" type="pres">
      <dgm:prSet presAssocID="{4A6389BE-016E-0544-BF73-7EE4B0D72A9E}" presName="spaceB" presStyleCnt="0"/>
      <dgm:spPr/>
    </dgm:pt>
    <dgm:pt modelId="{6B38E441-7258-6441-9B2E-3C6A302568FE}" type="pres">
      <dgm:prSet presAssocID="{DF5A40C0-FB94-EE40-B1C2-A25E01324380}" presName="space" presStyleCnt="0"/>
      <dgm:spPr/>
    </dgm:pt>
    <dgm:pt modelId="{7944349C-6C4A-2240-A010-60A2BD3B2115}" type="pres">
      <dgm:prSet presAssocID="{77B16985-78A9-C04B-B92B-3F8ACC665C53}" presName="compositeA" presStyleCnt="0"/>
      <dgm:spPr/>
    </dgm:pt>
    <dgm:pt modelId="{8789A762-8405-FF46-A470-FE2239C58E09}" type="pres">
      <dgm:prSet presAssocID="{77B16985-78A9-C04B-B92B-3F8ACC665C53}" presName="textA" presStyleLbl="revTx" presStyleIdx="2" presStyleCnt="4">
        <dgm:presLayoutVars>
          <dgm:bulletEnabled val="1"/>
        </dgm:presLayoutVars>
      </dgm:prSet>
      <dgm:spPr/>
      <dgm:t>
        <a:bodyPr/>
        <a:lstStyle/>
        <a:p>
          <a:endParaRPr lang="de-DE"/>
        </a:p>
      </dgm:t>
    </dgm:pt>
    <dgm:pt modelId="{E4A211B8-3AA3-2148-A83B-C52E5F4DD8E8}" type="pres">
      <dgm:prSet presAssocID="{77B16985-78A9-C04B-B92B-3F8ACC665C53}" presName="circleA" presStyleLbl="node1" presStyleIdx="2" presStyleCnt="4"/>
      <dgm:spPr>
        <a:solidFill>
          <a:srgbClr val="327A87"/>
        </a:solidFill>
      </dgm:spPr>
    </dgm:pt>
    <dgm:pt modelId="{24C5C152-8242-0144-8DAA-7E779D381A3F}" type="pres">
      <dgm:prSet presAssocID="{77B16985-78A9-C04B-B92B-3F8ACC665C53}" presName="spaceA" presStyleCnt="0"/>
      <dgm:spPr/>
    </dgm:pt>
    <dgm:pt modelId="{F5B5EB83-7AB9-9F4F-8C5C-9AF822D6B2C6}" type="pres">
      <dgm:prSet presAssocID="{8CB9B557-9898-EA4D-A38E-076885D2B395}" presName="space" presStyleCnt="0"/>
      <dgm:spPr/>
    </dgm:pt>
    <dgm:pt modelId="{C0B2F6B8-BFEB-7545-9589-138F3CC3D56B}" type="pres">
      <dgm:prSet presAssocID="{1DB54B74-AFDE-DC4C-A866-A5515104ED4B}" presName="compositeB" presStyleCnt="0"/>
      <dgm:spPr/>
    </dgm:pt>
    <dgm:pt modelId="{AF130054-8126-5046-987C-3AC776160549}" type="pres">
      <dgm:prSet presAssocID="{1DB54B74-AFDE-DC4C-A866-A5515104ED4B}" presName="textB" presStyleLbl="revTx" presStyleIdx="3" presStyleCnt="4">
        <dgm:presLayoutVars>
          <dgm:bulletEnabled val="1"/>
        </dgm:presLayoutVars>
      </dgm:prSet>
      <dgm:spPr/>
      <dgm:t>
        <a:bodyPr/>
        <a:lstStyle/>
        <a:p>
          <a:endParaRPr lang="de-DE"/>
        </a:p>
      </dgm:t>
    </dgm:pt>
    <dgm:pt modelId="{1B831610-2E17-9344-A88E-0F488A41B6A1}" type="pres">
      <dgm:prSet presAssocID="{1DB54B74-AFDE-DC4C-A866-A5515104ED4B}" presName="circleB" presStyleLbl="node1" presStyleIdx="3" presStyleCnt="4"/>
      <dgm:spPr>
        <a:solidFill>
          <a:srgbClr val="327A87"/>
        </a:solidFill>
      </dgm:spPr>
    </dgm:pt>
    <dgm:pt modelId="{ADFB996D-B347-8B47-B841-579A384D5446}" type="pres">
      <dgm:prSet presAssocID="{1DB54B74-AFDE-DC4C-A866-A5515104ED4B}" presName="spaceB" presStyleCnt="0"/>
      <dgm:spPr/>
    </dgm:pt>
  </dgm:ptLst>
  <dgm:cxnLst>
    <dgm:cxn modelId="{2EC55F2A-1023-1C47-88F1-77B2933784D7}" type="presOf" srcId="{77B16985-78A9-C04B-B92B-3F8ACC665C53}" destId="{8789A762-8405-FF46-A470-FE2239C58E09}" srcOrd="0" destOrd="0" presId="urn:microsoft.com/office/officeart/2005/8/layout/hProcess11"/>
    <dgm:cxn modelId="{E660AEEF-61D7-0949-B671-6FEFCAA92742}" srcId="{1B25E5FC-797A-794D-BEAF-0D73D8841EE4}" destId="{1DB54B74-AFDE-DC4C-A866-A5515104ED4B}" srcOrd="3" destOrd="0" parTransId="{B9E95308-7ED6-8A47-AF3C-5365947B446F}" sibTransId="{F1783985-DA5B-4A4F-8C91-A6613A938E51}"/>
    <dgm:cxn modelId="{8269360F-7E3F-864E-AD52-91398D8BE23E}" srcId="{1B25E5FC-797A-794D-BEAF-0D73D8841EE4}" destId="{77B16985-78A9-C04B-B92B-3F8ACC665C53}" srcOrd="2" destOrd="0" parTransId="{D7BF12F5-F2E3-F84F-8B65-A6AE39214229}" sibTransId="{8CB9B557-9898-EA4D-A38E-076885D2B395}"/>
    <dgm:cxn modelId="{F6DB6244-125C-9D4D-A690-3D6F11FB8998}" type="presOf" srcId="{4A6389BE-016E-0544-BF73-7EE4B0D72A9E}" destId="{B8074F1F-FA8F-A94C-8005-365C0B57C286}" srcOrd="0" destOrd="0" presId="urn:microsoft.com/office/officeart/2005/8/layout/hProcess11"/>
    <dgm:cxn modelId="{D5AB9A44-EA30-F247-92E7-04BFE7403D3A}" srcId="{1B25E5FC-797A-794D-BEAF-0D73D8841EE4}" destId="{4A6389BE-016E-0544-BF73-7EE4B0D72A9E}" srcOrd="1" destOrd="0" parTransId="{2AA204A1-BE0E-5F42-A62E-4B24A5250376}" sibTransId="{DF5A40C0-FB94-EE40-B1C2-A25E01324380}"/>
    <dgm:cxn modelId="{88F13040-A883-7E41-BDBF-D8058B45194C}" type="presOf" srcId="{1B25E5FC-797A-794D-BEAF-0D73D8841EE4}" destId="{EAC0FF49-51BA-2047-BFEC-D23E526587C1}" srcOrd="0" destOrd="0" presId="urn:microsoft.com/office/officeart/2005/8/layout/hProcess11"/>
    <dgm:cxn modelId="{4E88FBB3-44A4-774B-83E2-53D868789A15}" type="presOf" srcId="{E53FE4E9-8A8B-0643-A9AD-F15FE51D1AC8}" destId="{76F7AD06-132C-8A40-9561-C65899466479}" srcOrd="0" destOrd="0" presId="urn:microsoft.com/office/officeart/2005/8/layout/hProcess11"/>
    <dgm:cxn modelId="{2520E525-4B62-8240-AD78-56D1DE9FC22C}" type="presOf" srcId="{1DB54B74-AFDE-DC4C-A866-A5515104ED4B}" destId="{AF130054-8126-5046-987C-3AC776160549}" srcOrd="0" destOrd="0" presId="urn:microsoft.com/office/officeart/2005/8/layout/hProcess11"/>
    <dgm:cxn modelId="{6D0DBA2E-D83F-234A-BDED-94CF2334077F}" srcId="{1B25E5FC-797A-794D-BEAF-0D73D8841EE4}" destId="{E53FE4E9-8A8B-0643-A9AD-F15FE51D1AC8}" srcOrd="0" destOrd="0" parTransId="{7357D593-2ECA-D346-A802-7206C84D7DEB}" sibTransId="{D4767054-0090-EE46-9224-480C0A8C14EB}"/>
    <dgm:cxn modelId="{E959E3F6-998D-0C40-8CC5-3F431297133B}" type="presParOf" srcId="{EAC0FF49-51BA-2047-BFEC-D23E526587C1}" destId="{6D8DF7A3-1106-AF40-8944-2638F44351B2}" srcOrd="0" destOrd="0" presId="urn:microsoft.com/office/officeart/2005/8/layout/hProcess11"/>
    <dgm:cxn modelId="{9C5E4B88-F1E6-B244-92EB-35E9B18078A4}" type="presParOf" srcId="{EAC0FF49-51BA-2047-BFEC-D23E526587C1}" destId="{44CDEFE1-ABB7-2043-A065-65F178DCD753}" srcOrd="1" destOrd="0" presId="urn:microsoft.com/office/officeart/2005/8/layout/hProcess11"/>
    <dgm:cxn modelId="{68D10D70-24F1-AD47-9CA9-1A0AC84EB520}" type="presParOf" srcId="{44CDEFE1-ABB7-2043-A065-65F178DCD753}" destId="{D9479672-DC41-3244-A606-B3DD0B560552}" srcOrd="0" destOrd="0" presId="urn:microsoft.com/office/officeart/2005/8/layout/hProcess11"/>
    <dgm:cxn modelId="{8DD7C168-8CC6-3340-958D-CF3B7A32EF9B}" type="presParOf" srcId="{D9479672-DC41-3244-A606-B3DD0B560552}" destId="{76F7AD06-132C-8A40-9561-C65899466479}" srcOrd="0" destOrd="0" presId="urn:microsoft.com/office/officeart/2005/8/layout/hProcess11"/>
    <dgm:cxn modelId="{582917FA-A930-D845-9287-1AA8AAF77D37}" type="presParOf" srcId="{D9479672-DC41-3244-A606-B3DD0B560552}" destId="{BAB7E97D-7594-A645-9E1F-B4C76C8CF21D}" srcOrd="1" destOrd="0" presId="urn:microsoft.com/office/officeart/2005/8/layout/hProcess11"/>
    <dgm:cxn modelId="{133357A3-2B0F-2248-9544-E9DC6C403D36}" type="presParOf" srcId="{D9479672-DC41-3244-A606-B3DD0B560552}" destId="{7CFB93C3-E7A5-E049-8679-FB219F5B2F89}" srcOrd="2" destOrd="0" presId="urn:microsoft.com/office/officeart/2005/8/layout/hProcess11"/>
    <dgm:cxn modelId="{5DE56277-C68C-B149-A540-A424DC615741}" type="presParOf" srcId="{44CDEFE1-ABB7-2043-A065-65F178DCD753}" destId="{AE64048A-533B-0347-AF66-603A3F5D4F0C}" srcOrd="1" destOrd="0" presId="urn:microsoft.com/office/officeart/2005/8/layout/hProcess11"/>
    <dgm:cxn modelId="{BABBFFEF-A8D0-B14C-9A68-985EF7CAEE57}" type="presParOf" srcId="{44CDEFE1-ABB7-2043-A065-65F178DCD753}" destId="{51CD065B-77A2-4B4D-9846-A2ABDDAA7E7C}" srcOrd="2" destOrd="0" presId="urn:microsoft.com/office/officeart/2005/8/layout/hProcess11"/>
    <dgm:cxn modelId="{2655A52D-5961-5F4B-B860-25DCE7E65051}" type="presParOf" srcId="{51CD065B-77A2-4B4D-9846-A2ABDDAA7E7C}" destId="{B8074F1F-FA8F-A94C-8005-365C0B57C286}" srcOrd="0" destOrd="0" presId="urn:microsoft.com/office/officeart/2005/8/layout/hProcess11"/>
    <dgm:cxn modelId="{C7E3FADC-4E82-A34F-84C5-AE7C062FCED3}" type="presParOf" srcId="{51CD065B-77A2-4B4D-9846-A2ABDDAA7E7C}" destId="{D153C5B6-29A5-6E49-B98A-BEC82DBBA833}" srcOrd="1" destOrd="0" presId="urn:microsoft.com/office/officeart/2005/8/layout/hProcess11"/>
    <dgm:cxn modelId="{96EBF7A4-A35D-7944-958E-D280BEDCA056}" type="presParOf" srcId="{51CD065B-77A2-4B4D-9846-A2ABDDAA7E7C}" destId="{C306D159-6515-0340-90AC-1DF086F0EC62}" srcOrd="2" destOrd="0" presId="urn:microsoft.com/office/officeart/2005/8/layout/hProcess11"/>
    <dgm:cxn modelId="{CE908F39-ABC5-8E41-8754-CAF791886773}" type="presParOf" srcId="{44CDEFE1-ABB7-2043-A065-65F178DCD753}" destId="{6B38E441-7258-6441-9B2E-3C6A302568FE}" srcOrd="3" destOrd="0" presId="urn:microsoft.com/office/officeart/2005/8/layout/hProcess11"/>
    <dgm:cxn modelId="{14D613D1-E9A0-2F45-B1A9-6DFB44DF48BF}" type="presParOf" srcId="{44CDEFE1-ABB7-2043-A065-65F178DCD753}" destId="{7944349C-6C4A-2240-A010-60A2BD3B2115}" srcOrd="4" destOrd="0" presId="urn:microsoft.com/office/officeart/2005/8/layout/hProcess11"/>
    <dgm:cxn modelId="{33372E2E-9C0A-254B-9AB7-F91F794D0CEA}" type="presParOf" srcId="{7944349C-6C4A-2240-A010-60A2BD3B2115}" destId="{8789A762-8405-FF46-A470-FE2239C58E09}" srcOrd="0" destOrd="0" presId="urn:microsoft.com/office/officeart/2005/8/layout/hProcess11"/>
    <dgm:cxn modelId="{680E2751-023A-2148-87AB-0DCE5328A053}" type="presParOf" srcId="{7944349C-6C4A-2240-A010-60A2BD3B2115}" destId="{E4A211B8-3AA3-2148-A83B-C52E5F4DD8E8}" srcOrd="1" destOrd="0" presId="urn:microsoft.com/office/officeart/2005/8/layout/hProcess11"/>
    <dgm:cxn modelId="{55115CAA-4F74-174E-AAEE-76F24645D039}" type="presParOf" srcId="{7944349C-6C4A-2240-A010-60A2BD3B2115}" destId="{24C5C152-8242-0144-8DAA-7E779D381A3F}" srcOrd="2" destOrd="0" presId="urn:microsoft.com/office/officeart/2005/8/layout/hProcess11"/>
    <dgm:cxn modelId="{02D39E7D-54EF-7346-B533-19370641E4CC}" type="presParOf" srcId="{44CDEFE1-ABB7-2043-A065-65F178DCD753}" destId="{F5B5EB83-7AB9-9F4F-8C5C-9AF822D6B2C6}" srcOrd="5" destOrd="0" presId="urn:microsoft.com/office/officeart/2005/8/layout/hProcess11"/>
    <dgm:cxn modelId="{0D5C22C0-D430-1A45-BC68-5B736CEF2023}" type="presParOf" srcId="{44CDEFE1-ABB7-2043-A065-65F178DCD753}" destId="{C0B2F6B8-BFEB-7545-9589-138F3CC3D56B}" srcOrd="6" destOrd="0" presId="urn:microsoft.com/office/officeart/2005/8/layout/hProcess11"/>
    <dgm:cxn modelId="{B4897587-C578-594E-9A94-36DED2C0B409}" type="presParOf" srcId="{C0B2F6B8-BFEB-7545-9589-138F3CC3D56B}" destId="{AF130054-8126-5046-987C-3AC776160549}" srcOrd="0" destOrd="0" presId="urn:microsoft.com/office/officeart/2005/8/layout/hProcess11"/>
    <dgm:cxn modelId="{EC6408A6-6C28-CA4C-9F4F-F272B35CE4A8}" type="presParOf" srcId="{C0B2F6B8-BFEB-7545-9589-138F3CC3D56B}" destId="{1B831610-2E17-9344-A88E-0F488A41B6A1}" srcOrd="1" destOrd="0" presId="urn:microsoft.com/office/officeart/2005/8/layout/hProcess11"/>
    <dgm:cxn modelId="{48E50B0C-9B80-AB4C-8BD4-DE1B6E5B5899}" type="presParOf" srcId="{C0B2F6B8-BFEB-7545-9589-138F3CC3D56B}" destId="{ADFB996D-B347-8B47-B841-579A384D5446}"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0F291F-3E90-7048-8FB7-8ECB78EB8D0E}">
      <dsp:nvSpPr>
        <dsp:cNvPr id="0" name=""/>
        <dsp:cNvSpPr/>
      </dsp:nvSpPr>
      <dsp:spPr>
        <a:xfrm>
          <a:off x="789012" y="0"/>
          <a:ext cx="3960440" cy="3960440"/>
        </a:xfrm>
        <a:prstGeom prst="diamond">
          <a:avLst/>
        </a:prstGeom>
        <a:no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43104FD-6FB9-1342-8137-B2A469043165}">
      <dsp:nvSpPr>
        <dsp:cNvPr id="0" name=""/>
        <dsp:cNvSpPr/>
      </dsp:nvSpPr>
      <dsp:spPr>
        <a:xfrm>
          <a:off x="1165253" y="376241"/>
          <a:ext cx="1544571" cy="1544571"/>
        </a:xfrm>
        <a:prstGeom prst="roundRect">
          <a:avLst/>
        </a:prstGeom>
        <a:solidFill>
          <a:srgbClr val="FEA62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de-DE" sz="1600" b="1" kern="1200" dirty="0">
              <a:ln>
                <a:noFill/>
              </a:ln>
              <a:solidFill>
                <a:srgbClr val="000000"/>
              </a:solidFill>
            </a:rPr>
            <a:t>Baustein 1</a:t>
          </a:r>
          <a:br>
            <a:rPr lang="de-DE" sz="1600" b="1" kern="1200" dirty="0">
              <a:ln>
                <a:noFill/>
              </a:ln>
              <a:solidFill>
                <a:srgbClr val="000000"/>
              </a:solidFill>
            </a:rPr>
          </a:br>
          <a:r>
            <a:rPr lang="de-DE" sz="1600" kern="1200" dirty="0">
              <a:ln>
                <a:noFill/>
              </a:ln>
              <a:solidFill>
                <a:srgbClr val="000000"/>
              </a:solidFill>
            </a:rPr>
            <a:t>Einstieg </a:t>
          </a:r>
          <a:r>
            <a:rPr lang="de-DE" sz="1600" kern="1200" dirty="0" smtClean="0">
              <a:ln>
                <a:noFill/>
              </a:ln>
              <a:solidFill>
                <a:srgbClr val="000000"/>
              </a:solidFill>
            </a:rPr>
            <a:t>in</a:t>
          </a:r>
          <a:r>
            <a:rPr lang="de-DE" sz="1600" kern="1200" baseline="0" dirty="0" smtClean="0">
              <a:ln>
                <a:noFill/>
              </a:ln>
              <a:solidFill>
                <a:srgbClr val="000000"/>
              </a:solidFill>
            </a:rPr>
            <a:t> </a:t>
          </a:r>
          <a:r>
            <a:rPr lang="de-DE" sz="1600" kern="1200" dirty="0" smtClean="0">
              <a:ln>
                <a:noFill/>
              </a:ln>
              <a:solidFill>
                <a:srgbClr val="000000"/>
              </a:solidFill>
            </a:rPr>
            <a:t>das </a:t>
          </a:r>
          <a:r>
            <a:rPr lang="de-DE" sz="1600" kern="1200" dirty="0">
              <a:ln>
                <a:noFill/>
              </a:ln>
              <a:solidFill>
                <a:srgbClr val="000000"/>
              </a:solidFill>
            </a:rPr>
            <a:t>Unterrichten mit digitalen Werkzeugen</a:t>
          </a:r>
        </a:p>
      </dsp:txBody>
      <dsp:txXfrm>
        <a:off x="1240653" y="451641"/>
        <a:ext cx="1393771" cy="1393771"/>
      </dsp:txXfrm>
    </dsp:sp>
    <dsp:sp modelId="{CFE2A133-689B-6842-B420-DF968208462D}">
      <dsp:nvSpPr>
        <dsp:cNvPr id="0" name=""/>
        <dsp:cNvSpPr/>
      </dsp:nvSpPr>
      <dsp:spPr>
        <a:xfrm>
          <a:off x="2828638" y="376241"/>
          <a:ext cx="1544571" cy="1544571"/>
        </a:xfrm>
        <a:prstGeom prst="roundRect">
          <a:avLst/>
        </a:prstGeom>
        <a:solidFill>
          <a:srgbClr val="FEA62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de-DE" sz="1600" b="1" kern="1200" dirty="0">
              <a:ln>
                <a:noFill/>
              </a:ln>
              <a:solidFill>
                <a:srgbClr val="000000"/>
              </a:solidFill>
            </a:rPr>
            <a:t>Baustein 2</a:t>
          </a:r>
          <a:br>
            <a:rPr lang="de-DE" sz="1600" b="1" kern="1200" dirty="0">
              <a:ln>
                <a:noFill/>
              </a:ln>
              <a:solidFill>
                <a:srgbClr val="000000"/>
              </a:solidFill>
            </a:rPr>
          </a:br>
          <a:r>
            <a:rPr lang="de-DE" sz="1600" kern="1200" dirty="0">
              <a:ln>
                <a:noFill/>
              </a:ln>
              <a:solidFill>
                <a:srgbClr val="000000"/>
              </a:solidFill>
            </a:rPr>
            <a:t>Modellieren</a:t>
          </a:r>
          <a:r>
            <a:rPr lang="de-DE" sz="1600" kern="1200" baseline="0" dirty="0">
              <a:ln>
                <a:noFill/>
              </a:ln>
              <a:solidFill>
                <a:srgbClr val="000000"/>
              </a:solidFill>
            </a:rPr>
            <a:t> </a:t>
          </a:r>
          <a:r>
            <a:rPr lang="de-DE" sz="1600" kern="1200" dirty="0">
              <a:ln>
                <a:noFill/>
              </a:ln>
              <a:solidFill>
                <a:srgbClr val="000000"/>
              </a:solidFill>
            </a:rPr>
            <a:t>mit digitalen Werkzeugen</a:t>
          </a:r>
        </a:p>
      </dsp:txBody>
      <dsp:txXfrm>
        <a:off x="2904038" y="451641"/>
        <a:ext cx="1393771" cy="1393771"/>
      </dsp:txXfrm>
    </dsp:sp>
    <dsp:sp modelId="{D258903C-2413-F640-813D-70919B5DF759}">
      <dsp:nvSpPr>
        <dsp:cNvPr id="0" name=""/>
        <dsp:cNvSpPr/>
      </dsp:nvSpPr>
      <dsp:spPr>
        <a:xfrm>
          <a:off x="1165253" y="2039626"/>
          <a:ext cx="1544571" cy="1544571"/>
        </a:xfrm>
        <a:prstGeom prst="roundRect">
          <a:avLst/>
        </a:prstGeom>
        <a:solidFill>
          <a:srgbClr val="FEA62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b="1" kern="1200" dirty="0">
              <a:ln>
                <a:noFill/>
              </a:ln>
              <a:solidFill>
                <a:srgbClr val="000000"/>
              </a:solidFill>
              <a:latin typeface="Arial"/>
              <a:cs typeface="Arial"/>
            </a:rPr>
            <a:t>Baustein 3</a:t>
          </a:r>
          <a:r>
            <a:rPr lang="de-DE" sz="1600" kern="1200" dirty="0">
              <a:ln>
                <a:noFill/>
              </a:ln>
              <a:solidFill>
                <a:srgbClr val="000000"/>
              </a:solidFill>
              <a:latin typeface="Arial"/>
              <a:cs typeface="Arial"/>
            </a:rPr>
            <a:t/>
          </a:r>
          <a:br>
            <a:rPr lang="de-DE" sz="1600" kern="1200" dirty="0">
              <a:ln>
                <a:noFill/>
              </a:ln>
              <a:solidFill>
                <a:srgbClr val="000000"/>
              </a:solidFill>
              <a:latin typeface="Arial"/>
              <a:cs typeface="Arial"/>
            </a:rPr>
          </a:br>
          <a:r>
            <a:rPr lang="de-DE" sz="1600" kern="1200" dirty="0">
              <a:ln>
                <a:noFill/>
              </a:ln>
              <a:solidFill>
                <a:srgbClr val="000000"/>
              </a:solidFill>
              <a:latin typeface="Arial"/>
              <a:cs typeface="Arial"/>
            </a:rPr>
            <a:t>Unterrichts-prozesse mit digitalen Werkzeugen gestalten</a:t>
          </a:r>
        </a:p>
      </dsp:txBody>
      <dsp:txXfrm>
        <a:off x="1240653" y="2115026"/>
        <a:ext cx="1393771" cy="1393771"/>
      </dsp:txXfrm>
    </dsp:sp>
    <dsp:sp modelId="{8C294F4A-CFB5-A541-9104-75B7CD326B8B}">
      <dsp:nvSpPr>
        <dsp:cNvPr id="0" name=""/>
        <dsp:cNvSpPr/>
      </dsp:nvSpPr>
      <dsp:spPr>
        <a:xfrm>
          <a:off x="2828638" y="2039626"/>
          <a:ext cx="1544571" cy="1544571"/>
        </a:xfrm>
        <a:prstGeom prst="roundRect">
          <a:avLst/>
        </a:prstGeom>
        <a:solidFill>
          <a:srgbClr val="FEA62F"/>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t" anchorCtr="0">
          <a:noAutofit/>
        </a:bodyPr>
        <a:lstStyle/>
        <a:p>
          <a:pPr lvl="0" algn="ctr" defTabSz="711200">
            <a:lnSpc>
              <a:spcPct val="90000"/>
            </a:lnSpc>
            <a:spcBef>
              <a:spcPct val="0"/>
            </a:spcBef>
            <a:spcAft>
              <a:spcPct val="35000"/>
            </a:spcAft>
          </a:pPr>
          <a:r>
            <a:rPr lang="de-DE" sz="1600" b="1" kern="1200" dirty="0">
              <a:solidFill>
                <a:srgbClr val="000000"/>
              </a:solidFill>
            </a:rPr>
            <a:t>Baustein 4</a:t>
          </a:r>
          <a:br>
            <a:rPr lang="de-DE" sz="1600" b="1" kern="1200" dirty="0">
              <a:solidFill>
                <a:srgbClr val="000000"/>
              </a:solidFill>
            </a:rPr>
          </a:br>
          <a:r>
            <a:rPr lang="de-DE" sz="1600" b="0" kern="1200" dirty="0">
              <a:solidFill>
                <a:srgbClr val="000000"/>
              </a:solidFill>
            </a:rPr>
            <a:t>D</a:t>
          </a:r>
          <a:r>
            <a:rPr lang="de-DE" sz="1600" kern="1200" dirty="0" smtClean="0">
              <a:solidFill>
                <a:srgbClr val="000000"/>
              </a:solidFill>
            </a:rPr>
            <a:t>igitale </a:t>
          </a:r>
          <a:r>
            <a:rPr lang="de-DE" sz="1600" kern="1200" dirty="0">
              <a:solidFill>
                <a:srgbClr val="000000"/>
              </a:solidFill>
            </a:rPr>
            <a:t>Werkzeuge in Prüfungs-situationen</a:t>
          </a:r>
        </a:p>
      </dsp:txBody>
      <dsp:txXfrm>
        <a:off x="2904038" y="2115026"/>
        <a:ext cx="1393771" cy="13937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8DF7A3-1106-AF40-8944-2638F44351B2}">
      <dsp:nvSpPr>
        <dsp:cNvPr id="0" name=""/>
        <dsp:cNvSpPr/>
      </dsp:nvSpPr>
      <dsp:spPr>
        <a:xfrm>
          <a:off x="0" y="1219199"/>
          <a:ext cx="8496944" cy="1625600"/>
        </a:xfrm>
        <a:prstGeom prst="notchedRightArrow">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76F7AD06-132C-8A40-9561-C65899466479}">
      <dsp:nvSpPr>
        <dsp:cNvPr id="0" name=""/>
        <dsp:cNvSpPr/>
      </dsp:nvSpPr>
      <dsp:spPr>
        <a:xfrm>
          <a:off x="3827" y="0"/>
          <a:ext cx="1840866" cy="1625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b" anchorCtr="0">
          <a:noAutofit/>
        </a:bodyPr>
        <a:lstStyle/>
        <a:p>
          <a:pPr lvl="0" algn="ctr" defTabSz="1066800">
            <a:lnSpc>
              <a:spcPct val="90000"/>
            </a:lnSpc>
            <a:spcBef>
              <a:spcPct val="0"/>
            </a:spcBef>
            <a:spcAft>
              <a:spcPct val="35000"/>
            </a:spcAft>
          </a:pPr>
          <a:r>
            <a:rPr lang="de-DE" sz="2400" kern="1200" dirty="0"/>
            <a:t>Baustein 1</a:t>
          </a:r>
        </a:p>
      </dsp:txBody>
      <dsp:txXfrm>
        <a:off x="3827" y="0"/>
        <a:ext cx="1840866" cy="1625600"/>
      </dsp:txXfrm>
    </dsp:sp>
    <dsp:sp modelId="{BAB7E97D-7594-A645-9E1F-B4C76C8CF21D}">
      <dsp:nvSpPr>
        <dsp:cNvPr id="0" name=""/>
        <dsp:cNvSpPr/>
      </dsp:nvSpPr>
      <dsp:spPr>
        <a:xfrm>
          <a:off x="721060" y="1828800"/>
          <a:ext cx="406400" cy="406400"/>
        </a:xfrm>
        <a:prstGeom prst="ellipse">
          <a:avLst/>
        </a:prstGeom>
        <a:solidFill>
          <a:srgbClr val="327A87"/>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8074F1F-FA8F-A94C-8005-365C0B57C286}">
      <dsp:nvSpPr>
        <dsp:cNvPr id="0" name=""/>
        <dsp:cNvSpPr/>
      </dsp:nvSpPr>
      <dsp:spPr>
        <a:xfrm>
          <a:off x="1936736" y="2438399"/>
          <a:ext cx="1840866" cy="1625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t" anchorCtr="0">
          <a:noAutofit/>
        </a:bodyPr>
        <a:lstStyle/>
        <a:p>
          <a:pPr lvl="0" algn="ctr" defTabSz="1066800">
            <a:lnSpc>
              <a:spcPct val="90000"/>
            </a:lnSpc>
            <a:spcBef>
              <a:spcPct val="0"/>
            </a:spcBef>
            <a:spcAft>
              <a:spcPct val="35000"/>
            </a:spcAft>
          </a:pPr>
          <a:r>
            <a:rPr lang="de-DE" sz="2400" kern="1200" dirty="0"/>
            <a:t>Baustein 2</a:t>
          </a:r>
        </a:p>
      </dsp:txBody>
      <dsp:txXfrm>
        <a:off x="1936736" y="2438399"/>
        <a:ext cx="1840866" cy="1625600"/>
      </dsp:txXfrm>
    </dsp:sp>
    <dsp:sp modelId="{D153C5B6-29A5-6E49-B98A-BEC82DBBA833}">
      <dsp:nvSpPr>
        <dsp:cNvPr id="0" name=""/>
        <dsp:cNvSpPr/>
      </dsp:nvSpPr>
      <dsp:spPr>
        <a:xfrm>
          <a:off x="2653970" y="1828800"/>
          <a:ext cx="406400" cy="406400"/>
        </a:xfrm>
        <a:prstGeom prst="ellipse">
          <a:avLst/>
        </a:prstGeom>
        <a:solidFill>
          <a:srgbClr val="327A87"/>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789A762-8405-FF46-A470-FE2239C58E09}">
      <dsp:nvSpPr>
        <dsp:cNvPr id="0" name=""/>
        <dsp:cNvSpPr/>
      </dsp:nvSpPr>
      <dsp:spPr>
        <a:xfrm>
          <a:off x="3869646" y="0"/>
          <a:ext cx="1840866" cy="1625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b" anchorCtr="0">
          <a:noAutofit/>
        </a:bodyPr>
        <a:lstStyle/>
        <a:p>
          <a:pPr lvl="0" algn="ctr" defTabSz="1066800">
            <a:lnSpc>
              <a:spcPct val="90000"/>
            </a:lnSpc>
            <a:spcBef>
              <a:spcPct val="0"/>
            </a:spcBef>
            <a:spcAft>
              <a:spcPct val="35000"/>
            </a:spcAft>
          </a:pPr>
          <a:r>
            <a:rPr lang="de-DE" sz="2400" kern="1200" dirty="0"/>
            <a:t>Baustein 3</a:t>
          </a:r>
        </a:p>
      </dsp:txBody>
      <dsp:txXfrm>
        <a:off x="3869646" y="0"/>
        <a:ext cx="1840866" cy="1625600"/>
      </dsp:txXfrm>
    </dsp:sp>
    <dsp:sp modelId="{E4A211B8-3AA3-2148-A83B-C52E5F4DD8E8}">
      <dsp:nvSpPr>
        <dsp:cNvPr id="0" name=""/>
        <dsp:cNvSpPr/>
      </dsp:nvSpPr>
      <dsp:spPr>
        <a:xfrm>
          <a:off x="4586879" y="1828800"/>
          <a:ext cx="406400" cy="406400"/>
        </a:xfrm>
        <a:prstGeom prst="ellipse">
          <a:avLst/>
        </a:prstGeom>
        <a:solidFill>
          <a:srgbClr val="327A87"/>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AF130054-8126-5046-987C-3AC776160549}">
      <dsp:nvSpPr>
        <dsp:cNvPr id="0" name=""/>
        <dsp:cNvSpPr/>
      </dsp:nvSpPr>
      <dsp:spPr>
        <a:xfrm>
          <a:off x="5802556" y="2438399"/>
          <a:ext cx="1840866" cy="1625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170688" numCol="1" spcCol="1270" anchor="t" anchorCtr="0">
          <a:noAutofit/>
        </a:bodyPr>
        <a:lstStyle/>
        <a:p>
          <a:pPr lvl="0" algn="ctr" defTabSz="1066800">
            <a:lnSpc>
              <a:spcPct val="90000"/>
            </a:lnSpc>
            <a:spcBef>
              <a:spcPct val="0"/>
            </a:spcBef>
            <a:spcAft>
              <a:spcPct val="35000"/>
            </a:spcAft>
          </a:pPr>
          <a:r>
            <a:rPr lang="de-DE" sz="2400" kern="1200" dirty="0"/>
            <a:t>Baustein 4</a:t>
          </a:r>
        </a:p>
      </dsp:txBody>
      <dsp:txXfrm>
        <a:off x="5802556" y="2438399"/>
        <a:ext cx="1840866" cy="1625600"/>
      </dsp:txXfrm>
    </dsp:sp>
    <dsp:sp modelId="{1B831610-2E17-9344-A88E-0F488A41B6A1}">
      <dsp:nvSpPr>
        <dsp:cNvPr id="0" name=""/>
        <dsp:cNvSpPr/>
      </dsp:nvSpPr>
      <dsp:spPr>
        <a:xfrm>
          <a:off x="6519789" y="1828800"/>
          <a:ext cx="406400" cy="406400"/>
        </a:xfrm>
        <a:prstGeom prst="ellipse">
          <a:avLst/>
        </a:prstGeom>
        <a:solidFill>
          <a:srgbClr val="327A87"/>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4.wmf"/><Relationship Id="rId2" Type="http://schemas.openxmlformats.org/officeDocument/2006/relationships/image" Target="../media/image3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t>07.06.17</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t>‹Nr.›</a:t>
            </a:fld>
            <a:endParaRPr lang="de-DE"/>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FAF12454-57A3-5346-8AD1-8A7E704F94A5}" type="slidenum">
              <a:rPr lang="de-DE"/>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1834157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11</a:t>
            </a:fld>
            <a:endParaRPr lang="de-DE"/>
          </a:p>
        </p:txBody>
      </p:sp>
    </p:spTree>
    <p:extLst>
      <p:ext uri="{BB962C8B-B14F-4D97-AF65-F5344CB8AC3E}">
        <p14:creationId xmlns:p14="http://schemas.microsoft.com/office/powerpoint/2010/main" val="1766586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561123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(Kästen in orange markieren jeweils Schüleraufgaben,</a:t>
            </a:r>
            <a:r>
              <a:rPr lang="de-DE" baseline="0" dirty="0" smtClean="0"/>
              <a:t> in </a:t>
            </a:r>
            <a:r>
              <a:rPr lang="de-DE" baseline="0" dirty="0" err="1" smtClean="0"/>
              <a:t>petrol</a:t>
            </a:r>
            <a:r>
              <a:rPr lang="de-DE" baseline="0" dirty="0" smtClean="0"/>
              <a:t> jeweils Aufgaben für die Teilnehmenden.)</a:t>
            </a:r>
          </a:p>
          <a:p>
            <a:endParaRPr lang="de-DE" dirty="0" smtClean="0"/>
          </a:p>
          <a:p>
            <a:r>
              <a:rPr lang="de-DE" dirty="0" smtClean="0"/>
              <a:t>Die </a:t>
            </a:r>
            <a:r>
              <a:rPr lang="de-DE" dirty="0"/>
              <a:t>TN überlegen zunächst für sich selbst, wo sie</a:t>
            </a:r>
            <a:r>
              <a:rPr lang="de-DE" baseline="0" dirty="0"/>
              <a:t> sich verorten. Hierbei sind zwei Dimensionen ausschlaggebend: Wie häufig werden digitale Werkzeuge von ihnen im Unterricht eingesetzt und welche Einstellung vertreten sie gegenüber diesen. So wird jeder TN zu einem Punkt im Koordinatensystem.</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a:p>
        </p:txBody>
      </p:sp>
    </p:spTree>
    <p:extLst>
      <p:ext uri="{BB962C8B-B14F-4D97-AF65-F5344CB8AC3E}">
        <p14:creationId xmlns:p14="http://schemas.microsoft.com/office/powerpoint/2010/main" val="4782447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TN begründen für sich selbst die gewählte Position.</a:t>
            </a:r>
          </a:p>
        </p:txBody>
      </p:sp>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a:p>
        </p:txBody>
      </p:sp>
    </p:spTree>
    <p:extLst>
      <p:ext uri="{BB962C8B-B14F-4D97-AF65-F5344CB8AC3E}">
        <p14:creationId xmlns:p14="http://schemas.microsoft.com/office/powerpoint/2010/main" val="13177490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Die TN positionieren sich im Raum. Hierfür wird ein Koordinatensystem im Fortbildungsraum „geschaffen“, indem man sich einigt, wo sich die entsprechenden Achsen im Raum befinden.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16</a:t>
            </a:fld>
            <a:endParaRPr lang="de-DE"/>
          </a:p>
        </p:txBody>
      </p:sp>
    </p:spTree>
    <p:extLst>
      <p:ext uri="{BB962C8B-B14F-4D97-AF65-F5344CB8AC3E}">
        <p14:creationId xmlns:p14="http://schemas.microsoft.com/office/powerpoint/2010/main" val="953469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TN beginnen ein Vier-Augen-Gespräch und tauschen sich über ihre</a:t>
            </a:r>
            <a:r>
              <a:rPr lang="de-DE" baseline="0" dirty="0"/>
              <a:t> Positionswahl aus.</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17</a:t>
            </a:fld>
            <a:endParaRPr lang="de-DE"/>
          </a:p>
        </p:txBody>
      </p:sp>
    </p:spTree>
    <p:extLst>
      <p:ext uri="{BB962C8B-B14F-4D97-AF65-F5344CB8AC3E}">
        <p14:creationId xmlns:p14="http://schemas.microsoft.com/office/powerpoint/2010/main" val="8889488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„Darstellungen“ (numerisch-tabellarisch, sprachlich-verbal, algebraisch-symbolisch, graphisch-visuell) und „Grundvorstellungen“ (z.B. bei </a:t>
            </a:r>
            <a:r>
              <a:rPr lang="de-DE" dirty="0" smtClean="0"/>
              <a:t>Funktionen</a:t>
            </a:r>
            <a:r>
              <a:rPr lang="de-DE" baseline="0" dirty="0" smtClean="0"/>
              <a:t>, die Zuordnungsvorstellung, </a:t>
            </a:r>
            <a:r>
              <a:rPr lang="de-DE" baseline="0" dirty="0" err="1" smtClean="0"/>
              <a:t>Kovariationvorstellung</a:t>
            </a:r>
            <a:r>
              <a:rPr lang="de-DE" baseline="0" dirty="0" smtClean="0"/>
              <a:t> und Objektvorstellung) </a:t>
            </a:r>
            <a:r>
              <a:rPr lang="de-DE" dirty="0"/>
              <a:t>sind die wesentlichen fachdidaktischen Konstrukte, die für den Vorstellungsaufbau und </a:t>
            </a:r>
            <a:r>
              <a:rPr lang="de-DE" dirty="0" smtClean="0"/>
              <a:t>für die</a:t>
            </a:r>
            <a:r>
              <a:rPr lang="de-DE" baseline="0" dirty="0" smtClean="0"/>
              <a:t> </a:t>
            </a:r>
            <a:r>
              <a:rPr lang="de-DE" dirty="0" err="1" smtClean="0"/>
              <a:t>Verstehensorientierung</a:t>
            </a:r>
            <a:r>
              <a:rPr lang="de-DE" dirty="0" smtClean="0"/>
              <a:t> </a:t>
            </a:r>
            <a:r>
              <a:rPr lang="de-DE" dirty="0"/>
              <a:t>bei dem einzelnen Themenbereich genutzt werden können. Der Begriff „Funktion“ wird z.B. erst verstanden, wenn man souverän zwischen den Darstellungsarten wechseln kann und wenn die </a:t>
            </a:r>
            <a:r>
              <a:rPr lang="de-DE" baseline="0" dirty="0"/>
              <a:t>Funktion </a:t>
            </a:r>
            <a:r>
              <a:rPr lang="de-DE" baseline="0" dirty="0" smtClean="0"/>
              <a:t>als</a:t>
            </a:r>
            <a:endParaRPr lang="de-DE" baseline="0" dirty="0"/>
          </a:p>
          <a:p>
            <a:pPr marL="171450" indent="-171450">
              <a:buFont typeface="Arial" charset="0"/>
              <a:buChar char="•"/>
            </a:pPr>
            <a:r>
              <a:rPr lang="de-DE" baseline="0" dirty="0" smtClean="0"/>
              <a:t>spezielle </a:t>
            </a:r>
            <a:r>
              <a:rPr lang="de-DE" baseline="0" dirty="0"/>
              <a:t>Beziehung zwischen Größen die Zuordnung zwischen einzelnen Werten verstanden </a:t>
            </a:r>
            <a:r>
              <a:rPr lang="de-DE" baseline="0" dirty="0" smtClean="0"/>
              <a:t>wird,   </a:t>
            </a:r>
            <a:endParaRPr lang="de-DE" baseline="0" dirty="0"/>
          </a:p>
          <a:p>
            <a:pPr marL="171450" indent="-171450">
              <a:buFont typeface="Arial" charset="0"/>
              <a:buChar char="•"/>
            </a:pPr>
            <a:r>
              <a:rPr lang="de-DE" baseline="0" dirty="0"/>
              <a:t>d</a:t>
            </a:r>
            <a:r>
              <a:rPr lang="de-DE" baseline="0" dirty="0" smtClean="0"/>
              <a:t>ie </a:t>
            </a:r>
            <a:r>
              <a:rPr lang="de-DE" baseline="0" dirty="0"/>
              <a:t>dynamische </a:t>
            </a:r>
            <a:r>
              <a:rPr lang="de-DE" baseline="0" dirty="0" smtClean="0"/>
              <a:t>Veränderung </a:t>
            </a:r>
            <a:r>
              <a:rPr lang="de-DE" baseline="0" dirty="0"/>
              <a:t>als </a:t>
            </a:r>
            <a:r>
              <a:rPr lang="de-DE" baseline="0" dirty="0" err="1"/>
              <a:t>Kovariation</a:t>
            </a:r>
            <a:r>
              <a:rPr lang="de-DE" baseline="0" dirty="0"/>
              <a:t> zwischen der unabhängigen und abhängigen Variablen gesehen </a:t>
            </a:r>
            <a:r>
              <a:rPr lang="de-DE" baseline="0" dirty="0" smtClean="0"/>
              <a:t>wird,</a:t>
            </a:r>
            <a:endParaRPr lang="de-DE" baseline="0" dirty="0"/>
          </a:p>
          <a:p>
            <a:pPr marL="171450" indent="-171450">
              <a:buFont typeface="Arial" charset="0"/>
              <a:buChar char="•"/>
            </a:pPr>
            <a:r>
              <a:rPr lang="de-DE" baseline="0" dirty="0" smtClean="0"/>
              <a:t>und die </a:t>
            </a:r>
            <a:r>
              <a:rPr lang="de-DE" baseline="0" dirty="0"/>
              <a:t>Funktion als gekapseltes Objekt als Ganzes betrachtet werden kann.</a:t>
            </a:r>
          </a:p>
        </p:txBody>
      </p:sp>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6505977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Deutlich machen, was</a:t>
            </a:r>
            <a:r>
              <a:rPr lang="de-DE" baseline="0" dirty="0"/>
              <a:t> für das Lernen von Begriffen nötig ist. </a:t>
            </a:r>
          </a:p>
          <a:p>
            <a:r>
              <a:rPr lang="de-DE" baseline="0" dirty="0"/>
              <a:t>Systematisches versus genetisches Lernen</a:t>
            </a:r>
            <a:r>
              <a:rPr lang="de-DE" baseline="0" dirty="0" smtClean="0"/>
              <a:t>.</a:t>
            </a:r>
          </a:p>
          <a:p>
            <a:r>
              <a:rPr lang="de-DE" baseline="0" dirty="0" smtClean="0"/>
              <a:t>Ausschärfungsprozess: Langer historischer Prozess, indem die mathematischen Begriffe sehr scharf und präzise definiert wurden.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20</a:t>
            </a:fld>
            <a:endParaRPr lang="de-DE"/>
          </a:p>
        </p:txBody>
      </p:sp>
    </p:spTree>
    <p:extLst>
      <p:ext uri="{BB962C8B-B14F-4D97-AF65-F5344CB8AC3E}">
        <p14:creationId xmlns:p14="http://schemas.microsoft.com/office/powerpoint/2010/main" val="12660962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Auch wenn ein Bild kein sprachliches Element ist, steht dieses Bild hier als </a:t>
            </a:r>
            <a:r>
              <a:rPr lang="de-DE" dirty="0" smtClean="0"/>
              <a:t>Assoziations-Anker</a:t>
            </a:r>
            <a:r>
              <a:rPr lang="de-DE" baseline="0" dirty="0" smtClean="0"/>
              <a:t> </a:t>
            </a:r>
            <a:r>
              <a:rPr lang="de-DE" baseline="0" dirty="0"/>
              <a:t>für die Situation. Zentral ist hierbei, dass eben diese auf wenigstens vier unterschiedliche Arten und Weisen dargestellt werden können (Repräsentationswechsel). In mancher Literatur </a:t>
            </a:r>
            <a:r>
              <a:rPr lang="de-DE" baseline="0" dirty="0" smtClean="0"/>
              <a:t>werden </a:t>
            </a:r>
            <a:r>
              <a:rPr lang="de-DE" baseline="0" dirty="0"/>
              <a:t>Text und Situation noch </a:t>
            </a:r>
            <a:r>
              <a:rPr lang="de-DE" baseline="0" dirty="0" smtClean="0"/>
              <a:t>in </a:t>
            </a:r>
            <a:r>
              <a:rPr lang="de-DE" baseline="0" dirty="0"/>
              <a:t>zwei Darstellungsarten </a:t>
            </a:r>
            <a:r>
              <a:rPr lang="de-DE" baseline="0" dirty="0" smtClean="0"/>
              <a:t>unterschieden.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18560468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Hier</a:t>
            </a:r>
            <a:r>
              <a:rPr lang="de-DE" baseline="0" dirty="0" smtClean="0"/>
              <a:t> wird ein weiteres Beispiel, welches sich zum Beispiel auf Taxikosten oder Stromtarife bezieht, dargestellt. In der numerisch-tabellarischen Darstellung wird die quantitative Zuordnung von Werten betont, während in der graphisch-visuellen Darstellung der qualitative Verlauf deutlich wird.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22</a:t>
            </a:fld>
            <a:endParaRPr lang="de-DE"/>
          </a:p>
        </p:txBody>
      </p:sp>
    </p:spTree>
    <p:extLst>
      <p:ext uri="{BB962C8B-B14F-4D97-AF65-F5344CB8AC3E}">
        <p14:creationId xmlns:p14="http://schemas.microsoft.com/office/powerpoint/2010/main" val="1152603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solidFill>
                  <a:srgbClr val="000000"/>
                </a:solidFill>
              </a:rPr>
              <a:pPr/>
              <a:t>2</a:t>
            </a:fld>
            <a:endParaRPr lang="de-DE">
              <a:solidFill>
                <a:srgbClr val="000000"/>
              </a:solidFill>
            </a:endParaRPr>
          </a:p>
        </p:txBody>
      </p:sp>
    </p:spTree>
    <p:extLst>
      <p:ext uri="{BB962C8B-B14F-4D97-AF65-F5344CB8AC3E}">
        <p14:creationId xmlns:p14="http://schemas.microsoft.com/office/powerpoint/2010/main" val="2092298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Folienbildplatzhalter 1"/>
          <p:cNvSpPr>
            <a:spLocks noGrp="1" noRot="1" noChangeAspect="1"/>
          </p:cNvSpPr>
          <p:nvPr>
            <p:ph type="sldImg"/>
          </p:nvPr>
        </p:nvSpPr>
        <p:spPr>
          <a:ln/>
        </p:spPr>
      </p:sp>
      <p:sp>
        <p:nvSpPr>
          <p:cNvPr id="45058" name="Notizenplatzhalter 2"/>
          <p:cNvSpPr>
            <a:spLocks noGrp="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de-DE" dirty="0">
                <a:ea typeface="ＭＳ Ｐゴシック" charset="0"/>
                <a:cs typeface="ＭＳ Ｐゴシック" charset="0"/>
              </a:rPr>
              <a:t>Diese Tabelle verdeutlicht, welche Aktivitäten mit </a:t>
            </a:r>
            <a:r>
              <a:rPr lang="de-DE" dirty="0" smtClean="0">
                <a:ea typeface="ＭＳ Ｐゴシック" charset="0"/>
                <a:cs typeface="ＭＳ Ｐゴシック" charset="0"/>
              </a:rPr>
              <a:t>welchem </a:t>
            </a:r>
            <a:r>
              <a:rPr lang="de-DE" dirty="0">
                <a:ea typeface="ＭＳ Ｐゴシック" charset="0"/>
                <a:cs typeface="ＭＳ Ｐゴシック" charset="0"/>
              </a:rPr>
              <a:t>Darstellungswechsel (</a:t>
            </a:r>
            <a:r>
              <a:rPr lang="de-DE" dirty="0" smtClean="0">
                <a:ea typeface="ＭＳ Ｐゴシック" charset="0"/>
                <a:cs typeface="ＭＳ Ｐゴシック" charset="0"/>
              </a:rPr>
              <a:t>inkl</a:t>
            </a:r>
            <a:r>
              <a:rPr lang="de-DE" dirty="0">
                <a:ea typeface="ＭＳ Ｐゴシック" charset="0"/>
                <a:cs typeface="ＭＳ Ｐゴシック" charset="0"/>
              </a:rPr>
              <a:t>. innerhalb einer Darstellung) verbunden sind. Damit macht diese Tabelle deutlich, welche verschiedenen </a:t>
            </a:r>
            <a:r>
              <a:rPr lang="de-DE" dirty="0" smtClean="0">
                <a:ea typeface="ＭＳ Ｐゴシック" charset="0"/>
                <a:cs typeface="ＭＳ Ｐゴシック" charset="0"/>
              </a:rPr>
              <a:t>Aufgabenformate </a:t>
            </a:r>
            <a:r>
              <a:rPr lang="de-DE" dirty="0">
                <a:ea typeface="ＭＳ Ｐゴシック" charset="0"/>
                <a:cs typeface="ＭＳ Ｐゴシック" charset="0"/>
              </a:rPr>
              <a:t>sich alleine dadurch ergeben, dass man den Darstellungswechsel systematisch bedenkt.</a:t>
            </a:r>
          </a:p>
        </p:txBody>
      </p:sp>
      <p:sp>
        <p:nvSpPr>
          <p:cNvPr id="45059" name="Foliennummernplatzhalt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CE81F71-2755-3742-A6DD-A5693174974A}" type="slidenum">
              <a:rPr lang="de-DE" sz="1200">
                <a:solidFill>
                  <a:srgbClr val="000000"/>
                </a:solidFill>
              </a:rPr>
              <a:pPr/>
              <a:t>23</a:t>
            </a:fld>
            <a:endParaRPr lang="de-DE" sz="1200">
              <a:solidFill>
                <a:srgbClr val="000000"/>
              </a:solidFill>
            </a:endParaRPr>
          </a:p>
        </p:txBody>
      </p:sp>
    </p:spTree>
    <p:extLst>
      <p:ext uri="{BB962C8B-B14F-4D97-AF65-F5344CB8AC3E}">
        <p14:creationId xmlns:p14="http://schemas.microsoft.com/office/powerpoint/2010/main" val="25776407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dirty="0">
                <a:solidFill>
                  <a:srgbClr val="FF0000"/>
                </a:solidFill>
              </a:rPr>
              <a:t>Einsatz von digitalen Werkzeugen ermöglicht das Arbeiten in verschiedenen Darstellungen und den Wechsel zwischen den Darstellungen. Dies wird in vielen Studien seit den 1970er Jahren (zunächst </a:t>
            </a:r>
            <a:r>
              <a:rPr lang="de-DE" sz="1200" dirty="0" smtClean="0">
                <a:solidFill>
                  <a:srgbClr val="FF0000"/>
                </a:solidFill>
              </a:rPr>
              <a:t>Potential</a:t>
            </a:r>
            <a:r>
              <a:rPr lang="de-DE" sz="1200" baseline="0" dirty="0" smtClean="0">
                <a:solidFill>
                  <a:srgbClr val="FF0000"/>
                </a:solidFill>
              </a:rPr>
              <a:t> </a:t>
            </a:r>
            <a:r>
              <a:rPr lang="de-DE" sz="1200" dirty="0">
                <a:solidFill>
                  <a:srgbClr val="FF0000"/>
                </a:solidFill>
              </a:rPr>
              <a:t>grafikfähiger Taschenrechner) betont.  </a:t>
            </a:r>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dirty="0">
                <a:solidFill>
                  <a:srgbClr val="FF0000"/>
                </a:solidFill>
              </a:rPr>
              <a:t>Duval</a:t>
            </a:r>
            <a:r>
              <a:rPr lang="de-DE" sz="1200" baseline="0" dirty="0">
                <a:solidFill>
                  <a:srgbClr val="FF0000"/>
                </a:solidFill>
              </a:rPr>
              <a:t> (2006) sieht mathematische Kompetenz darin, dass man zwischen den mathematischen Darstellungsarten wechseln kann.</a:t>
            </a:r>
            <a:endParaRPr lang="de-DE" sz="1200" dirty="0"/>
          </a:p>
          <a:p>
            <a:endParaRPr lang="de-DE" dirty="0"/>
          </a:p>
        </p:txBody>
      </p:sp>
      <p:sp>
        <p:nvSpPr>
          <p:cNvPr id="4" name="Foliennummernplatzhalter 3"/>
          <p:cNvSpPr>
            <a:spLocks noGrp="1"/>
          </p:cNvSpPr>
          <p:nvPr>
            <p:ph type="sldNum" sz="quarter" idx="10"/>
          </p:nvPr>
        </p:nvSpPr>
        <p:spPr/>
        <p:txBody>
          <a:bodyPr/>
          <a:lstStyle/>
          <a:p>
            <a:fld id="{F8A54100-16DA-0A46-899B-CFEA4930A887}" type="slidenum">
              <a:rPr lang="de-DE" smtClean="0">
                <a:solidFill>
                  <a:prstClr val="black"/>
                </a:solidFill>
              </a:rPr>
              <a:pPr/>
              <a:t>24</a:t>
            </a:fld>
            <a:endParaRPr lang="de-DE">
              <a:solidFill>
                <a:prstClr val="black"/>
              </a:solidFill>
            </a:endParaRPr>
          </a:p>
        </p:txBody>
      </p:sp>
    </p:spTree>
    <p:extLst>
      <p:ext uri="{BB962C8B-B14F-4D97-AF65-F5344CB8AC3E}">
        <p14:creationId xmlns:p14="http://schemas.microsoft.com/office/powerpoint/2010/main" val="12752988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ist ein Schülerinterview</a:t>
            </a:r>
            <a:r>
              <a:rPr lang="de-DE" baseline="0" dirty="0"/>
              <a:t> zur Bearbeitung einer Gleichung abgebildet. Hier wird </a:t>
            </a:r>
            <a:r>
              <a:rPr lang="de-DE" baseline="0" dirty="0" smtClean="0"/>
              <a:t>deutlich, </a:t>
            </a:r>
            <a:r>
              <a:rPr lang="de-DE" baseline="0" dirty="0"/>
              <a:t>dass der </a:t>
            </a:r>
            <a:r>
              <a:rPr lang="de-DE" baseline="0" dirty="0" smtClean="0"/>
              <a:t>Schüler/die Schülerin </a:t>
            </a:r>
            <a:r>
              <a:rPr lang="de-DE" baseline="0" dirty="0"/>
              <a:t>einen graphischen Ansatz zur Lösung der Gleichung wählt. </a:t>
            </a:r>
            <a:endParaRPr lang="de-DE" dirty="0"/>
          </a:p>
        </p:txBody>
      </p:sp>
      <p:sp>
        <p:nvSpPr>
          <p:cNvPr id="4" name="Foliennummernplatzhalter 3"/>
          <p:cNvSpPr>
            <a:spLocks noGrp="1"/>
          </p:cNvSpPr>
          <p:nvPr>
            <p:ph type="sldNum" sz="quarter" idx="10"/>
          </p:nvPr>
        </p:nvSpPr>
        <p:spPr/>
        <p:txBody>
          <a:bodyPr/>
          <a:lstStyle/>
          <a:p>
            <a:fld id="{F8A54100-16DA-0A46-899B-CFEA4930A887}" type="slidenum">
              <a:rPr lang="de-DE" smtClean="0">
                <a:solidFill>
                  <a:prstClr val="black"/>
                </a:solidFill>
              </a:rPr>
              <a:pPr/>
              <a:t>25</a:t>
            </a:fld>
            <a:endParaRPr lang="de-DE">
              <a:solidFill>
                <a:prstClr val="black"/>
              </a:solidFill>
            </a:endParaRPr>
          </a:p>
        </p:txBody>
      </p:sp>
    </p:spTree>
    <p:extLst>
      <p:ext uri="{BB962C8B-B14F-4D97-AF65-F5344CB8AC3E}">
        <p14:creationId xmlns:p14="http://schemas.microsoft.com/office/powerpoint/2010/main" val="1275298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soll den </a:t>
            </a:r>
            <a:r>
              <a:rPr lang="de-DE" dirty="0" smtClean="0"/>
              <a:t>TN </a:t>
            </a:r>
            <a:r>
              <a:rPr lang="de-DE" dirty="0"/>
              <a:t>vermittelt werden, was</a:t>
            </a:r>
            <a:r>
              <a:rPr lang="de-DE" baseline="0" dirty="0"/>
              <a:t> unter Grundvorstellungen zu verstehen ist. </a:t>
            </a:r>
            <a:endParaRPr lang="de-DE" dirty="0"/>
          </a:p>
        </p:txBody>
      </p:sp>
      <p:sp>
        <p:nvSpPr>
          <p:cNvPr id="4" name="Foliennummernplatzhalter 3"/>
          <p:cNvSpPr>
            <a:spLocks noGrp="1"/>
          </p:cNvSpPr>
          <p:nvPr>
            <p:ph type="sldNum" sz="quarter" idx="10"/>
          </p:nvPr>
        </p:nvSpPr>
        <p:spPr/>
        <p:txBody>
          <a:bodyPr/>
          <a:lstStyle/>
          <a:p>
            <a:fld id="{F8A54100-16DA-0A46-899B-CFEA4930A887}" type="slidenum">
              <a:rPr lang="de-DE" smtClean="0">
                <a:solidFill>
                  <a:prstClr val="black"/>
                </a:solidFill>
              </a:rPr>
              <a:pPr/>
              <a:t>26</a:t>
            </a:fld>
            <a:endParaRPr lang="de-DE">
              <a:solidFill>
                <a:prstClr val="black"/>
              </a:solidFill>
            </a:endParaRPr>
          </a:p>
        </p:txBody>
      </p:sp>
    </p:spTree>
    <p:extLst>
      <p:ext uri="{BB962C8B-B14F-4D97-AF65-F5344CB8AC3E}">
        <p14:creationId xmlns:p14="http://schemas.microsoft.com/office/powerpoint/2010/main" val="42233846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Wichtig ist herauszustellen, dass alle drei Grundvorstellungsaspekte an jeder der Darstellungsformen (Graph, Term, </a:t>
            </a:r>
            <a:r>
              <a:rPr lang="de-DE" dirty="0" smtClean="0"/>
              <a:t>Tabelle</a:t>
            </a:r>
            <a:r>
              <a:rPr lang="de-DE" dirty="0"/>
              <a:t>) akzentuiert</a:t>
            </a:r>
            <a:r>
              <a:rPr lang="de-DE" baseline="0" dirty="0"/>
              <a:t> werden kann.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27</a:t>
            </a:fld>
            <a:endParaRPr lang="de-DE"/>
          </a:p>
        </p:txBody>
      </p:sp>
    </p:spTree>
    <p:extLst>
      <p:ext uri="{BB962C8B-B14F-4D97-AF65-F5344CB8AC3E}">
        <p14:creationId xmlns:p14="http://schemas.microsoft.com/office/powerpoint/2010/main" val="20400638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Wichtig ist herauszustellen, dass alle drei Grundvorstellungsaspekte an jeder der Darstellungsformen (Graph, Term, </a:t>
            </a:r>
            <a:r>
              <a:rPr lang="de-DE" dirty="0" smtClean="0"/>
              <a:t>Tabelle</a:t>
            </a:r>
            <a:r>
              <a:rPr lang="de-DE" dirty="0"/>
              <a:t>) akzentuiert</a:t>
            </a:r>
            <a:r>
              <a:rPr lang="de-DE" baseline="0" dirty="0"/>
              <a:t> werden kann.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1217167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Um Begriffe bilden zu können,</a:t>
            </a:r>
            <a:r>
              <a:rPr lang="de-DE" baseline="0" dirty="0" smtClean="0"/>
              <a:t> sind individuelle Anknüpfungen nötig. Für die vorherigen Beispiele ist dies für Funktionen dargestellt. Evtl. weitere Beispiele für Begriffe nennen: Zahlbegriff, ...</a:t>
            </a:r>
            <a:endParaRPr lang="de-DE" dirty="0"/>
          </a:p>
        </p:txBody>
      </p:sp>
      <p:sp>
        <p:nvSpPr>
          <p:cNvPr id="4" name="Foliennummernplatzhalter 3"/>
          <p:cNvSpPr>
            <a:spLocks noGrp="1"/>
          </p:cNvSpPr>
          <p:nvPr>
            <p:ph type="sldNum" sz="quarter" idx="10"/>
          </p:nvPr>
        </p:nvSpPr>
        <p:spPr/>
        <p:txBody>
          <a:bodyPr/>
          <a:lstStyle/>
          <a:p>
            <a:fld id="{F8A54100-16DA-0A46-899B-CFEA4930A887}" type="slidenum">
              <a:rPr lang="de-DE" smtClean="0">
                <a:solidFill>
                  <a:prstClr val="black"/>
                </a:solidFill>
              </a:rPr>
              <a:pPr/>
              <a:t>29</a:t>
            </a:fld>
            <a:endParaRPr lang="de-DE">
              <a:solidFill>
                <a:prstClr val="black"/>
              </a:solidFill>
            </a:endParaRPr>
          </a:p>
        </p:txBody>
      </p:sp>
    </p:spTree>
    <p:extLst>
      <p:ext uri="{BB962C8B-B14F-4D97-AF65-F5344CB8AC3E}">
        <p14:creationId xmlns:p14="http://schemas.microsoft.com/office/powerpoint/2010/main" val="37406336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19353010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Hier sollte</a:t>
            </a:r>
            <a:r>
              <a:rPr lang="de-DE" baseline="0" dirty="0" smtClean="0"/>
              <a:t> den Teilnehmenden kurz die Struktur der Rechner erläutert werden.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17075135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Bezieht sich auf Aufgabe:</a:t>
            </a:r>
            <a:r>
              <a:rPr lang="de-DE" baseline="0" dirty="0" smtClean="0"/>
              <a:t> DZLM_DigWerk_BS_1_Einstieg_01_Blume_AB.docx</a:t>
            </a:r>
            <a:endParaRPr lang="de-DE"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Mögliche </a:t>
            </a:r>
            <a:r>
              <a:rPr lang="de-DE" dirty="0"/>
              <a:t>Antwortmöglichkeiten:</a:t>
            </a:r>
            <a:br>
              <a:rPr lang="de-DE" dirty="0"/>
            </a:br>
            <a:r>
              <a:rPr lang="de-DE" dirty="0"/>
              <a:t>Mehrwert: Aufgabe kann als geführtes Entdecken gesehen werden;</a:t>
            </a:r>
            <a:r>
              <a:rPr lang="de-DE" baseline="0" dirty="0"/>
              <a:t> Wiederholung der Symmetrieeigenschaften und Transformationen von Funktionsgraphen; </a:t>
            </a:r>
            <a:r>
              <a:rPr lang="de-DE" dirty="0"/>
              <a:t>direktes Feedback, ob die Eingabe zu  gewünschten Bild führt; durch den Rechner, Aufgabenstellung ohne Rechner nicht möglich; selbstdifferenzierend,</a:t>
            </a:r>
            <a:r>
              <a:rPr lang="de-DE" baseline="0" dirty="0"/>
              <a:t> da manche evtl. nur einige wenige Graphen erzeugen; Verifizieren und Falsifizieren von Vermutungen wird geübt</a:t>
            </a:r>
            <a:endParaRPr lang="de-DE" dirty="0"/>
          </a:p>
          <a:p>
            <a:r>
              <a:rPr lang="de-DE" dirty="0"/>
              <a:t>Darstellungen: Häufiger Wechsel zwischen Term und Graph sowie innerhalb der einzelnen Darstellungen</a:t>
            </a:r>
          </a:p>
          <a:p>
            <a:r>
              <a:rPr lang="de-DE" dirty="0"/>
              <a:t>Grundvorstellungen: Alle drei Grundvorstellungen werden angeregt </a:t>
            </a:r>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54356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a:t>
            </a:fld>
            <a:endParaRPr lang="de-DE"/>
          </a:p>
        </p:txBody>
      </p:sp>
    </p:spTree>
    <p:extLst>
      <p:ext uri="{BB962C8B-B14F-4D97-AF65-F5344CB8AC3E}">
        <p14:creationId xmlns:p14="http://schemas.microsoft.com/office/powerpoint/2010/main" val="19710710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4203525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err="1"/>
              <a:t>Pingo</a:t>
            </a:r>
            <a:r>
              <a:rPr lang="de-DE" baseline="0" dirty="0"/>
              <a:t> ist ein frei verfügbares </a:t>
            </a:r>
            <a:r>
              <a:rPr lang="de-DE" baseline="0" dirty="0" err="1"/>
              <a:t>Audience</a:t>
            </a:r>
            <a:r>
              <a:rPr lang="de-DE" baseline="0" dirty="0"/>
              <a:t> Response System und wird über das Internet (z</a:t>
            </a:r>
            <a:r>
              <a:rPr lang="de-DE" baseline="0" dirty="0" smtClean="0"/>
              <a:t>. B. via </a:t>
            </a:r>
            <a:r>
              <a:rPr lang="de-DE" baseline="0" dirty="0"/>
              <a:t>Smartphone, Tablets, PCs) angesteuert. </a:t>
            </a:r>
          </a:p>
          <a:p>
            <a:r>
              <a:rPr lang="de-DE" dirty="0"/>
              <a:t>Hier können Sie auch andere </a:t>
            </a:r>
            <a:r>
              <a:rPr lang="de-DE" dirty="0" err="1"/>
              <a:t>Audience</a:t>
            </a:r>
            <a:r>
              <a:rPr lang="de-DE" dirty="0"/>
              <a:t> Response Systeme nutzen, z</a:t>
            </a:r>
            <a:r>
              <a:rPr lang="de-DE" dirty="0" smtClean="0"/>
              <a:t>. B</a:t>
            </a:r>
            <a:r>
              <a:rPr lang="de-DE" dirty="0"/>
              <a:t>: </a:t>
            </a:r>
            <a:r>
              <a:rPr lang="de-DE" dirty="0" err="1"/>
              <a:t>Kahoot</a:t>
            </a:r>
            <a:r>
              <a:rPr lang="de-DE" dirty="0"/>
              <a:t>,</a:t>
            </a:r>
            <a:r>
              <a:rPr lang="de-DE" baseline="0" dirty="0"/>
              <a:t> </a:t>
            </a:r>
            <a:r>
              <a:rPr lang="de-DE" baseline="0" dirty="0" err="1"/>
              <a:t>Clicker</a:t>
            </a:r>
            <a:r>
              <a:rPr lang="de-DE" baseline="0" dirty="0"/>
              <a:t>, </a:t>
            </a:r>
            <a:r>
              <a:rPr lang="de-DE" baseline="0" dirty="0" err="1"/>
              <a:t>Socrative</a:t>
            </a:r>
            <a:r>
              <a:rPr lang="de-DE" dirty="0"/>
              <a:t>.</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34</a:t>
            </a:fld>
            <a:endParaRPr lang="de-DE"/>
          </a:p>
        </p:txBody>
      </p:sp>
    </p:spTree>
    <p:extLst>
      <p:ext uri="{BB962C8B-B14F-4D97-AF65-F5344CB8AC3E}">
        <p14:creationId xmlns:p14="http://schemas.microsoft.com/office/powerpoint/2010/main" val="8426182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Durch die Abgabe komplexer Rechnungen und Zeichnungen werden ganz neue Aufgabenformate denkbar, insbesondere können Realdaten viel stärker einbezogen und komplexe Modellierungen durchgeführt werden, ohne sich in aufwändigem Kalkül zu verlieren. </a:t>
            </a:r>
            <a:r>
              <a:rPr lang="de-DE" dirty="0" err="1" smtClean="0"/>
              <a:t>Kalkülorientierte</a:t>
            </a:r>
            <a:r>
              <a:rPr lang="de-DE" dirty="0" smtClean="0"/>
              <a:t> Aufgabenformate (z. B. Funktionsdiskussion) werden sinnlos, Freiräume für inhaltliches Argumentieren und authentisches Problemlösen werden geschaffen.</a:t>
            </a:r>
          </a:p>
          <a:p>
            <a:endParaRPr lang="de-DE" dirty="0" smtClean="0"/>
          </a:p>
          <a:p>
            <a:r>
              <a:rPr lang="de-DE" dirty="0" smtClean="0"/>
              <a:t>Werden bestimmte Algorithmen (z. B. Differenzieren, Integrieren) nur noch vom Rechner ausgeführt, da sie lediglich im Kontext komplexer Aufgaben vorkommen, können händische Fertigkeiten verloren gehen. Hier gilt es, gezielt auch solche Aufgabenformate einzubeziehen, die das Verständnis für die verwendeten Algorithmen erfordern. Dass schwachen Schülern ein Kalkül fehlt, an dem sie sich auch ohne Verstehen festhalten können, ist kein Argument gegen den Computer, sondern für eine Umorientierung des Unterrichts.</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35</a:t>
            </a:fld>
            <a:endParaRPr lang="de-DE"/>
          </a:p>
        </p:txBody>
      </p:sp>
    </p:spTree>
    <p:extLst>
      <p:ext uri="{BB962C8B-B14F-4D97-AF65-F5344CB8AC3E}">
        <p14:creationId xmlns:p14="http://schemas.microsoft.com/office/powerpoint/2010/main" val="21337465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Der Computer reagiert unmittelbar auf Nutzereingaben: Veränderungen in einem Bereich ziehen unmittelbar Veränderungen in einem anderen nach sich. Wird zum Beispiel ein Term verändert, verändert sich die Grafik direkt mit. Die Auswirkungen des eigenen Handelns können so direkt erlebt werden, funktionales Denken wird durchgehend gestärkt, erkundendes Arbeiten unterstützt.</a:t>
            </a:r>
          </a:p>
          <a:p>
            <a:endParaRPr lang="de-DE" dirty="0" smtClean="0"/>
          </a:p>
          <a:p>
            <a:r>
              <a:rPr lang="de-DE" dirty="0" smtClean="0"/>
              <a:t>Die technische Beschleunigung der Prozesse birgt die Gefahr, dass zu wenig Raum und Zeit bleibt, neue Erkenntnisse zu verarbeiten. Schnelles Verändern verhindert Reflexion und leistet Versuch-und-Irrtums-Strategien Vorschub. Die Unmittelbarkeit des Erlebens kann Reflexion blockieren. Um dem entgegenzuwirken, können Reflexionsprozesse systematisch eingefordert werden (z. B. Lerntagebücher, Protokolle), die prinzipiell möglichen Funktionen des Computers müssen nicht ausgenutzt, sondern können stattdessen „</a:t>
            </a:r>
            <a:r>
              <a:rPr lang="de-DE" dirty="0" err="1" smtClean="0"/>
              <a:t>entschleunigt</a:t>
            </a:r>
            <a:r>
              <a:rPr lang="de-DE" dirty="0" smtClean="0"/>
              <a:t>“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36</a:t>
            </a:fld>
            <a:endParaRPr lang="de-DE"/>
          </a:p>
        </p:txBody>
      </p:sp>
    </p:spTree>
    <p:extLst>
      <p:ext uri="{BB962C8B-B14F-4D97-AF65-F5344CB8AC3E}">
        <p14:creationId xmlns:p14="http://schemas.microsoft.com/office/powerpoint/2010/main" val="15050450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statischen und dynamischen Visualisierungsmöglichkeiten bieten eine Vielfalt zusätzlicher Veranschaulichungsmöglichkeiten. Der Lernende kann zudem Darstellungsformen wählen und Wechselbeziehungen zwischen ihnen erleben. Bilderflut </a:t>
            </a:r>
          </a:p>
          <a:p>
            <a:endParaRPr lang="de-DE" dirty="0" smtClean="0"/>
          </a:p>
          <a:p>
            <a:r>
              <a:rPr lang="de-DE" dirty="0" smtClean="0"/>
              <a:t>In Zeiten medialer Überflutung besteht die Gefahr des Abstumpfens, des nur oberflächlichen Wahrnehmens von Bildern. Visualisierungen sollten nicht gefällige methodische Tricks der Lehrperson sein, sondern als Werkzeug des Denkens des Schülers/der</a:t>
            </a:r>
            <a:r>
              <a:rPr lang="de-DE" baseline="0" dirty="0" smtClean="0"/>
              <a:t> Schülerin</a:t>
            </a:r>
            <a:r>
              <a:rPr lang="de-DE" dirty="0" smtClean="0"/>
              <a:t> genutzt werden. Sie dürfen auch nicht als virtuelles Surrogat echte handelnde und begreifende Lernsituationen verdrängen. Zudem</a:t>
            </a:r>
            <a:r>
              <a:rPr lang="de-DE" baseline="0" dirty="0" smtClean="0"/>
              <a:t> </a:t>
            </a:r>
            <a:r>
              <a:rPr lang="de-DE" dirty="0" smtClean="0"/>
              <a:t>muss der kritisch-distanzierte Umgang </a:t>
            </a:r>
            <a:br>
              <a:rPr lang="de-DE" dirty="0" smtClean="0"/>
            </a:br>
            <a:r>
              <a:rPr lang="de-DE" dirty="0" smtClean="0"/>
              <a:t>mit Bildern gefördert werden.</a:t>
            </a:r>
          </a:p>
          <a:p>
            <a:endParaRPr lang="de-DE"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37</a:t>
            </a:fld>
            <a:endParaRPr lang="de-DE"/>
          </a:p>
        </p:txBody>
      </p:sp>
    </p:spTree>
    <p:extLst>
      <p:ext uri="{BB962C8B-B14F-4D97-AF65-F5344CB8AC3E}">
        <p14:creationId xmlns:p14="http://schemas.microsoft.com/office/powerpoint/2010/main" val="14045677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Mit Computern können Lernende selbstständig eine Vielzahl an Beispielen als Ausgangspunkt für Begriffsbildungen, Problemlösungen oder Vermutungs- und Begründungsfindungen erzeugen. Das fördert das erkundende und problemlösende Arbeiten an offenen Problemen sowie das experimentelle, explorierende Arbeiten, das induktive Schließen und das funktionale Denken.</a:t>
            </a:r>
          </a:p>
          <a:p>
            <a:endParaRPr lang="de-DE" dirty="0" smtClean="0"/>
          </a:p>
          <a:p>
            <a:r>
              <a:rPr lang="de-DE" dirty="0" smtClean="0"/>
              <a:t>Die Vielzahl zugänglicher Beispiele kann unübersichtlich und chaotisch werden. Das beliebige Erzeugen von Beispielen kann das gezielte und systematische Arbeiten verhindern, Quantität kann Qualität überwuchern. Die visuelle oder empirische Evidenz kann Begründungen überflüssig erscheinen lassen. Das reflektierte und systematische Arbeiten mit Beispielen (die bislang im Mathematikunterricht nicht so leicht zur Verfügung standen) muss gefördert und eigens geübt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38</a:t>
            </a:fld>
            <a:endParaRPr lang="de-DE"/>
          </a:p>
        </p:txBody>
      </p:sp>
    </p:spTree>
    <p:extLst>
      <p:ext uri="{BB962C8B-B14F-4D97-AF65-F5344CB8AC3E}">
        <p14:creationId xmlns:p14="http://schemas.microsoft.com/office/powerpoint/2010/main" val="14425927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mathematische Software und der Umgang mit ihr sind eng verwandt mit der Qualität der Nutzung in der Wissenschaft. Unterricht, insbesondere das vermittelte Mathematikbild, gewinnt an Authentizität, der Übergang von der Schulmathematik zur Nutzung von Mathematik in vielen Hochschulfächern kann organischer vonstatten gehen. </a:t>
            </a:r>
          </a:p>
          <a:p>
            <a:endParaRPr lang="de-DE" dirty="0" smtClean="0"/>
          </a:p>
          <a:p>
            <a:r>
              <a:rPr lang="de-DE" dirty="0" smtClean="0"/>
              <a:t>Bedienungsumgebungen, die nicht unter dem Primat der didaktischen Anwendung konzipiert sind, können den Lernenden in ihrer Komplexität überfordern (z. B. der Funktionensatz und die Eingabeformate bei CAS). Didaktische „Interfaces“ (konfigurierbare Panels, didaktische Makros usw.) können dies abmildern.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39</a:t>
            </a:fld>
            <a:endParaRPr lang="de-DE"/>
          </a:p>
        </p:txBody>
      </p:sp>
    </p:spTree>
    <p:extLst>
      <p:ext uri="{BB962C8B-B14F-4D97-AF65-F5344CB8AC3E}">
        <p14:creationId xmlns:p14="http://schemas.microsoft.com/office/powerpoint/2010/main" val="11866672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 selbstständige Wählen geeigneter Medien und Werkzeuge kann das reflektierte Umgehen mit Medien stärken. </a:t>
            </a:r>
          </a:p>
          <a:p>
            <a:endParaRPr lang="de-DE" dirty="0" smtClean="0"/>
          </a:p>
          <a:p>
            <a:r>
              <a:rPr lang="de-DE" dirty="0" smtClean="0"/>
              <a:t>Medien und ihre Darstellungen beeinflussen auch das Denken, Begriffe können sich durch die Mediennutzung verändern. Hier ist im Einzelfall didaktisches Feingefühl der Lehrperson gefragt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40</a:t>
            </a:fld>
            <a:endParaRPr lang="de-DE"/>
          </a:p>
        </p:txBody>
      </p:sp>
    </p:spTree>
    <p:extLst>
      <p:ext uri="{BB962C8B-B14F-4D97-AF65-F5344CB8AC3E}">
        <p14:creationId xmlns:p14="http://schemas.microsoft.com/office/powerpoint/2010/main" val="9893668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41</a:t>
            </a:fld>
            <a:endParaRPr lang="de-DE"/>
          </a:p>
        </p:txBody>
      </p:sp>
    </p:spTree>
    <p:extLst>
      <p:ext uri="{BB962C8B-B14F-4D97-AF65-F5344CB8AC3E}">
        <p14:creationId xmlns:p14="http://schemas.microsoft.com/office/powerpoint/2010/main" val="11023601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Diese Folien bieten zusätzliches Material für eine erweiterte Übungsphase</a:t>
            </a:r>
            <a:r>
              <a:rPr lang="de-DE" baseline="0" dirty="0" smtClean="0"/>
              <a:t> und können auch zur Binnendifferenzierung genutzt werden.</a:t>
            </a:r>
            <a:endParaRPr lang="de-DE" dirty="0" smtClean="0"/>
          </a:p>
          <a:p>
            <a:endParaRPr lang="de-DE" dirty="0" smtClean="0"/>
          </a:p>
          <a:p>
            <a:r>
              <a:rPr lang="de-DE" dirty="0" smtClean="0"/>
              <a:t>Den TN sollten auf den kommenden Folien die Aufgaben grob vorgestellt werden. Aus</a:t>
            </a:r>
            <a:r>
              <a:rPr lang="de-DE" baseline="0" dirty="0" smtClean="0"/>
              <a:t> einer bereitgestellten Aufgabentheke können die TN dann diejenige Aufgabe auswählen, für die sie sich entschieden haben. </a:t>
            </a:r>
          </a:p>
          <a:p>
            <a:endParaRPr lang="de-DE" baseline="0"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42</a:t>
            </a:fld>
            <a:endParaRPr lang="de-DE"/>
          </a:p>
        </p:txBody>
      </p:sp>
    </p:spTree>
    <p:extLst>
      <p:ext uri="{BB962C8B-B14F-4D97-AF65-F5344CB8AC3E}">
        <p14:creationId xmlns:p14="http://schemas.microsoft.com/office/powerpoint/2010/main" val="1845732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14606547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Als</a:t>
            </a:r>
            <a:r>
              <a:rPr lang="de-DE" baseline="0" dirty="0" smtClean="0"/>
              <a:t> erste Wahlmöglichkeit stehen Aufgaben ähnlich der zuvor erarbeiteten Potenzblume zur Auswahl.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43</a:t>
            </a:fld>
            <a:endParaRPr lang="de-DE"/>
          </a:p>
        </p:txBody>
      </p:sp>
    </p:spTree>
    <p:extLst>
      <p:ext uri="{BB962C8B-B14F-4D97-AF65-F5344CB8AC3E}">
        <p14:creationId xmlns:p14="http://schemas.microsoft.com/office/powerpoint/2010/main" val="4364574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Bezieht sich auf Aufgabe im Materialordner: DZLM_DigWerk_BS_1_Einstieg_02_Tangente_AB.docx</a:t>
            </a:r>
          </a:p>
          <a:p>
            <a:endParaRPr lang="de-DE" baseline="0" dirty="0" smtClean="0"/>
          </a:p>
          <a:p>
            <a:r>
              <a:rPr lang="de-DE" baseline="0" dirty="0" smtClean="0"/>
              <a:t>Bei </a:t>
            </a:r>
            <a:r>
              <a:rPr lang="de-DE" baseline="0" dirty="0"/>
              <a:t>dieser Aufgabe kann entdeckt werden, dass die Tangente an den Mittelpunkt zwischen zwei Nullstellen bei einer Funktion dritten </a:t>
            </a:r>
            <a:r>
              <a:rPr lang="de-DE" baseline="0" dirty="0" smtClean="0"/>
              <a:t>Grades </a:t>
            </a:r>
            <a:r>
              <a:rPr lang="de-DE" baseline="0" dirty="0"/>
              <a:t>immer durch die 3. Nullstelle verläuft. </a:t>
            </a:r>
            <a:endParaRPr lang="de-DE" baseline="0" dirty="0" smtClean="0"/>
          </a:p>
          <a:p>
            <a:endParaRPr lang="de-DE" sz="1200" baseline="0" dirty="0" smtClean="0">
              <a:latin typeface="Calibri" charset="0"/>
              <a:ea typeface="Calibri" charset="0"/>
              <a:cs typeface="Calibri" charset="0"/>
            </a:endParaRPr>
          </a:p>
          <a:p>
            <a:r>
              <a:rPr lang="de-DE" sz="1200" dirty="0" smtClean="0">
                <a:latin typeface="Calibri" charset="0"/>
                <a:ea typeface="Calibri" charset="0"/>
                <a:cs typeface="Calibri" charset="0"/>
              </a:rPr>
              <a:t>Es können auch Reflexionsfragen</a:t>
            </a:r>
            <a:r>
              <a:rPr lang="de-DE" sz="1200" baseline="0" dirty="0" smtClean="0">
                <a:latin typeface="Calibri" charset="0"/>
                <a:ea typeface="Calibri" charset="0"/>
                <a:cs typeface="Calibri" charset="0"/>
              </a:rPr>
              <a:t> gestellt werden, wie „</a:t>
            </a:r>
            <a:r>
              <a:rPr lang="de-DE" sz="1200" dirty="0" smtClean="0">
                <a:latin typeface="Calibri" charset="0"/>
                <a:ea typeface="Calibri" charset="0"/>
                <a:cs typeface="Calibri" charset="0"/>
              </a:rPr>
              <a:t>Welches Potential steckt in dieser Aufgabe? Welche Schwierigkeiten erwarten Sie bei dieser Aufgabe?“</a:t>
            </a:r>
          </a:p>
          <a:p>
            <a:endParaRPr lang="de-DE" baseline="0"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44</a:t>
            </a:fld>
            <a:endParaRPr lang="de-DE"/>
          </a:p>
        </p:txBody>
      </p:sp>
    </p:spTree>
    <p:extLst>
      <p:ext uri="{BB962C8B-B14F-4D97-AF65-F5344CB8AC3E}">
        <p14:creationId xmlns:p14="http://schemas.microsoft.com/office/powerpoint/2010/main" val="17230975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Bezieht sich auf</a:t>
            </a:r>
            <a:r>
              <a:rPr lang="de-DE" baseline="0" dirty="0" smtClean="0"/>
              <a:t> Aufgabe im Materialordner: DZLM_DigWerk_BS_1_Einstieg_04_Mond_AB.docx</a:t>
            </a:r>
          </a:p>
          <a:p>
            <a:endParaRPr lang="de-DE" dirty="0" smtClean="0"/>
          </a:p>
          <a:p>
            <a:r>
              <a:rPr lang="de-DE" dirty="0" smtClean="0"/>
              <a:t>Eine </a:t>
            </a:r>
            <a:r>
              <a:rPr lang="de-DE" dirty="0"/>
              <a:t>weitere Aufgabe bei welcher der Modellierungsaspekt im Vordergrund </a:t>
            </a:r>
            <a:r>
              <a:rPr lang="de-DE" dirty="0" smtClean="0"/>
              <a:t>steht.</a:t>
            </a:r>
          </a:p>
          <a:p>
            <a:endParaRPr lang="de-DE" dirty="0" smtClean="0"/>
          </a:p>
          <a:p>
            <a:r>
              <a:rPr lang="de-DE" sz="1200" dirty="0" smtClean="0">
                <a:latin typeface="Calibri" charset="0"/>
                <a:ea typeface="Calibri" charset="0"/>
                <a:cs typeface="Calibri" charset="0"/>
              </a:rPr>
              <a:t>Es können auch Reflexionsfragen</a:t>
            </a:r>
            <a:r>
              <a:rPr lang="de-DE" sz="1200" baseline="0" dirty="0" smtClean="0">
                <a:latin typeface="Calibri" charset="0"/>
                <a:ea typeface="Calibri" charset="0"/>
                <a:cs typeface="Calibri" charset="0"/>
              </a:rPr>
              <a:t> gestellt werden, wie „</a:t>
            </a:r>
            <a:r>
              <a:rPr lang="de-DE" sz="1200" dirty="0" smtClean="0">
                <a:latin typeface="Calibri" charset="0"/>
                <a:ea typeface="Calibri" charset="0"/>
                <a:cs typeface="Calibri" charset="0"/>
              </a:rPr>
              <a:t>Welches Potential steckt in dieser Aufgabe? Welche Schwierigkeiten erwarten Sie bei dieser Aufgabe?“</a:t>
            </a:r>
          </a:p>
        </p:txBody>
      </p:sp>
      <p:sp>
        <p:nvSpPr>
          <p:cNvPr id="4" name="Foliennummernplatzhalter 3"/>
          <p:cNvSpPr>
            <a:spLocks noGrp="1"/>
          </p:cNvSpPr>
          <p:nvPr>
            <p:ph type="sldNum" sz="quarter" idx="10"/>
          </p:nvPr>
        </p:nvSpPr>
        <p:spPr/>
        <p:txBody>
          <a:bodyPr/>
          <a:lstStyle/>
          <a:p>
            <a:fld id="{FAF12454-57A3-5346-8AD1-8A7E704F94A5}" type="slidenum">
              <a:rPr lang="de-DE" smtClean="0"/>
              <a:pPr/>
              <a:t>45</a:t>
            </a:fld>
            <a:endParaRPr lang="de-DE"/>
          </a:p>
        </p:txBody>
      </p:sp>
    </p:spTree>
    <p:extLst>
      <p:ext uri="{BB962C8B-B14F-4D97-AF65-F5344CB8AC3E}">
        <p14:creationId xmlns:p14="http://schemas.microsoft.com/office/powerpoint/2010/main" val="5789003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Bezieht sich auf Aufgabe aus dem Materialordner:</a:t>
            </a:r>
            <a:r>
              <a:rPr lang="de-DE" baseline="0" dirty="0" smtClean="0"/>
              <a:t> </a:t>
            </a:r>
            <a:r>
              <a:rPr lang="de-DE" dirty="0" smtClean="0"/>
              <a:t>DZLM_DigWerk_BS_1_Einstieg_03_Funktionen_AB.docx</a:t>
            </a:r>
          </a:p>
          <a:p>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46</a:t>
            </a:fld>
            <a:endParaRPr lang="de-DE"/>
          </a:p>
        </p:txBody>
      </p:sp>
    </p:spTree>
    <p:extLst>
      <p:ext uri="{BB962C8B-B14F-4D97-AF65-F5344CB8AC3E}">
        <p14:creationId xmlns:p14="http://schemas.microsoft.com/office/powerpoint/2010/main" val="17288919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47</a:t>
            </a:fld>
            <a:endParaRPr lang="de-DE"/>
          </a:p>
        </p:txBody>
      </p:sp>
    </p:spTree>
    <p:extLst>
      <p:ext uri="{BB962C8B-B14F-4D97-AF65-F5344CB8AC3E}">
        <p14:creationId xmlns:p14="http://schemas.microsoft.com/office/powerpoint/2010/main" val="570934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Deutsche Zentrum</a:t>
            </a:r>
            <a:r>
              <a:rPr lang="de-DE" baseline="0" dirty="0"/>
              <a:t> für Lehrerbildung Mathematik </a:t>
            </a:r>
            <a:r>
              <a:rPr lang="de-DE" baseline="0" dirty="0" smtClean="0"/>
              <a:t>(DZLM) ist </a:t>
            </a:r>
            <a:r>
              <a:rPr lang="de-DE" baseline="0" dirty="0"/>
              <a:t>ein Konsortium aus </a:t>
            </a:r>
            <a:r>
              <a:rPr lang="de-DE" baseline="0" dirty="0" smtClean="0"/>
              <a:t>acht </a:t>
            </a:r>
            <a:r>
              <a:rPr lang="de-DE" baseline="0" dirty="0"/>
              <a:t>Universitäten, das Fortbildungskonzepte und -materialien nach forschungsbasierten Prinzipien entwickelt und den Austausch zwischen Forschung und Praxis fördern will.</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a:pPr/>
              <a:t>6</a:t>
            </a:fld>
            <a:endParaRPr lang="de-DE"/>
          </a:p>
        </p:txBody>
      </p:sp>
    </p:spTree>
    <p:extLst>
      <p:ext uri="{BB962C8B-B14F-4D97-AF65-F5344CB8AC3E}">
        <p14:creationId xmlns:p14="http://schemas.microsoft.com/office/powerpoint/2010/main" val="1337429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a:t>
            </a:fld>
            <a:endParaRPr lang="de-DE"/>
          </a:p>
        </p:txBody>
      </p:sp>
    </p:spTree>
    <p:extLst>
      <p:ext uri="{BB962C8B-B14F-4D97-AF65-F5344CB8AC3E}">
        <p14:creationId xmlns:p14="http://schemas.microsoft.com/office/powerpoint/2010/main" val="1233566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a:pPr/>
              <a:t>8</a:t>
            </a:fld>
            <a:endParaRPr lang="de-DE"/>
          </a:p>
        </p:txBody>
      </p:sp>
    </p:spTree>
    <p:extLst>
      <p:ext uri="{BB962C8B-B14F-4D97-AF65-F5344CB8AC3E}">
        <p14:creationId xmlns:p14="http://schemas.microsoft.com/office/powerpoint/2010/main" val="18946005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Kooperationsanregung</a:t>
            </a:r>
            <a:r>
              <a:rPr lang="de-DE" baseline="0" dirty="0" smtClean="0"/>
              <a:t> ist ein Schlüsselelement, um </a:t>
            </a:r>
            <a:r>
              <a:rPr lang="de-DE" baseline="0" smtClean="0"/>
              <a:t>Innovationen einzuführen </a:t>
            </a:r>
            <a:r>
              <a:rPr lang="de-DE" baseline="0" dirty="0" smtClean="0"/>
              <a:t>und Schülerleistungen langfristig </a:t>
            </a:r>
            <a:r>
              <a:rPr lang="de-DE" baseline="0" smtClean="0"/>
              <a:t>zu verbessern.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9</a:t>
            </a:fld>
            <a:endParaRPr lang="de-DE"/>
          </a:p>
        </p:txBody>
      </p:sp>
    </p:spTree>
    <p:extLst>
      <p:ext uri="{BB962C8B-B14F-4D97-AF65-F5344CB8AC3E}">
        <p14:creationId xmlns:p14="http://schemas.microsoft.com/office/powerpoint/2010/main" val="4162265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10</a:t>
            </a:fld>
            <a:endParaRPr lang="de-DE"/>
          </a:p>
        </p:txBody>
      </p:sp>
    </p:spTree>
    <p:extLst>
      <p:ext uri="{BB962C8B-B14F-4D97-AF65-F5344CB8AC3E}">
        <p14:creationId xmlns:p14="http://schemas.microsoft.com/office/powerpoint/2010/main" val="1180294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emf"/><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berschrift+Zwischenüberschrift+Text/Aufzählung">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sz="2500" b="1"/>
            </a:lvl1pPr>
          </a:lstStyle>
          <a:p>
            <a:r>
              <a:rPr lang="de-DE"/>
              <a:t>Mastertitelformat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2" name="Textfeld 1"/>
          <p:cNvSpPr txBox="1"/>
          <p:nvPr userDrawn="1"/>
        </p:nvSpPr>
        <p:spPr>
          <a:xfrm>
            <a:off x="8661666" y="146521"/>
            <a:ext cx="184666" cy="400110"/>
          </a:xfrm>
          <a:prstGeom prst="rect">
            <a:avLst/>
          </a:prstGeom>
          <a:noFill/>
        </p:spPr>
        <p:txBody>
          <a:bodyPr wrap="none" rtlCol="0">
            <a:spAutoFit/>
          </a:bodyPr>
          <a:lstStyle/>
          <a:p>
            <a:endParaRPr lang="de-DE" sz="2000" dirty="0">
              <a:latin typeface="Calibri" panose="020F0502020204030204" pitchFamily="34" charset="0"/>
            </a:endParaRPr>
          </a:p>
        </p:txBody>
      </p:sp>
    </p:spTree>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Leer">
    <p:spTree>
      <p:nvGrpSpPr>
        <p:cNvPr id="1" name=""/>
        <p:cNvGrpSpPr/>
        <p:nvPr/>
      </p:nvGrpSpPr>
      <p:grpSpPr>
        <a:xfrm>
          <a:off x="0" y="0"/>
          <a:ext cx="0" cy="0"/>
          <a:chOff x="0" y="0"/>
          <a:chExt cx="0" cy="0"/>
        </a:xfrm>
      </p:grpSpPr>
      <p:sp>
        <p:nvSpPr>
          <p:cNvPr id="4" name="Titel 6"/>
          <p:cNvSpPr>
            <a:spLocks noGrp="1"/>
          </p:cNvSpPr>
          <p:nvPr>
            <p:ph type="title"/>
          </p:nvPr>
        </p:nvSpPr>
        <p:spPr>
          <a:xfrm>
            <a:off x="72008" y="332131"/>
            <a:ext cx="8748464" cy="432574"/>
          </a:xfrm>
          <a:prstGeom prst="rect">
            <a:avLst/>
          </a:prstGeom>
        </p:spPr>
        <p:txBody>
          <a:bodyPr/>
          <a:lstStyle>
            <a:lvl1pPr>
              <a:defRPr lang="de-DE" sz="2200" b="1" kern="1200">
                <a:solidFill>
                  <a:srgbClr val="17375E"/>
                </a:solidFill>
                <a:sym typeface="Gill Sans" charset="0"/>
              </a:defRPr>
            </a:lvl1pPr>
          </a:lstStyle>
          <a:p>
            <a:pPr lvl="0"/>
            <a:r>
              <a:rPr lang="de-DE"/>
              <a:t>Mastertitelformat bearbeiten</a:t>
            </a:r>
          </a:p>
        </p:txBody>
      </p:sp>
      <p:sp>
        <p:nvSpPr>
          <p:cNvPr id="5" name="Rechteck 2"/>
          <p:cNvSpPr>
            <a:spLocks noChangeArrowheads="1"/>
          </p:cNvSpPr>
          <p:nvPr userDrawn="1"/>
        </p:nvSpPr>
        <p:spPr bwMode="auto">
          <a:xfrm>
            <a:off x="107504" y="4554"/>
            <a:ext cx="5832648"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gn="ctr">
              <a:defRPr sz="4200">
                <a:solidFill>
                  <a:srgbClr val="000000"/>
                </a:solidFill>
                <a:latin typeface="Gill Sans" charset="0"/>
                <a:ea typeface="ヒラギノ角ゴ ProN W3" charset="-128"/>
                <a:sym typeface="Gill Sans" charset="0"/>
              </a:defRPr>
            </a:lvl1pPr>
            <a:lvl2pPr marL="742950" indent="-285750" algn="ctr">
              <a:defRPr sz="4200">
                <a:solidFill>
                  <a:srgbClr val="000000"/>
                </a:solidFill>
                <a:latin typeface="Gill Sans" charset="0"/>
                <a:ea typeface="ヒラギノ角ゴ ProN W3" charset="-128"/>
                <a:sym typeface="Gill Sans" charset="0"/>
              </a:defRPr>
            </a:lvl2pPr>
            <a:lvl3pPr marL="1143000" indent="-228600" algn="ctr">
              <a:defRPr sz="4200">
                <a:solidFill>
                  <a:srgbClr val="000000"/>
                </a:solidFill>
                <a:latin typeface="Gill Sans" charset="0"/>
                <a:ea typeface="ヒラギノ角ゴ ProN W3" charset="-128"/>
                <a:sym typeface="Gill Sans" charset="0"/>
              </a:defRPr>
            </a:lvl3pPr>
            <a:lvl4pPr marL="1600200" indent="-228600" algn="ctr">
              <a:defRPr sz="4200">
                <a:solidFill>
                  <a:srgbClr val="000000"/>
                </a:solidFill>
                <a:latin typeface="Gill Sans" charset="0"/>
                <a:ea typeface="ヒラギノ角ゴ ProN W3" charset="-128"/>
                <a:sym typeface="Gill Sans" charset="0"/>
              </a:defRPr>
            </a:lvl4pPr>
            <a:lvl5pPr marL="2057400" indent="-228600" algn="ctr">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l" eaLnBrk="1" hangingPunct="1"/>
            <a:r>
              <a:rPr lang="de-DE" altLang="de-DE" sz="2000" b="1" kern="1200" dirty="0">
                <a:solidFill>
                  <a:schemeClr val="bg1">
                    <a:lumMod val="75000"/>
                  </a:schemeClr>
                </a:solidFill>
                <a:latin typeface="Calibri" charset="0"/>
                <a:ea typeface="ヒラギノ角ゴ ProN W3" charset="-128"/>
                <a:cs typeface="+mn-cs"/>
                <a:sym typeface="Gill Sans" charset="0"/>
              </a:rPr>
              <a:t>Inhalte</a:t>
            </a:r>
            <a:r>
              <a:rPr lang="de-DE" altLang="de-DE" sz="2000" b="1" dirty="0">
                <a:solidFill>
                  <a:schemeClr val="bg1"/>
                </a:solidFill>
                <a:latin typeface="Calibri" charset="0"/>
              </a:rPr>
              <a:t> 	</a:t>
            </a:r>
            <a:r>
              <a:rPr lang="de-DE" altLang="de-DE" sz="2000" b="1" kern="1200" dirty="0">
                <a:solidFill>
                  <a:schemeClr val="bg1"/>
                </a:solidFill>
                <a:latin typeface="Calibri" charset="0"/>
                <a:ea typeface="ヒラギノ角ゴ ProN W3" charset="-128"/>
                <a:cs typeface="+mn-cs"/>
                <a:sym typeface="Gill Sans" charset="0"/>
              </a:rPr>
              <a:t>     Aufgaben           </a:t>
            </a:r>
            <a:r>
              <a:rPr lang="de-DE" altLang="de-DE" sz="2000" b="1" dirty="0">
                <a:solidFill>
                  <a:schemeClr val="bg1">
                    <a:lumMod val="75000"/>
                  </a:schemeClr>
                </a:solidFill>
                <a:latin typeface="Calibri" charset="0"/>
              </a:rPr>
              <a:t>Unterricht   </a:t>
            </a:r>
            <a:r>
              <a:rPr lang="de-DE" altLang="de-DE" sz="2000" b="1" baseline="0" dirty="0">
                <a:solidFill>
                  <a:schemeClr val="bg1">
                    <a:lumMod val="75000"/>
                  </a:schemeClr>
                </a:solidFill>
                <a:latin typeface="Calibri" charset="0"/>
              </a:rPr>
              <a:t>      Medien</a:t>
            </a:r>
            <a:endParaRPr lang="de-DE" altLang="de-DE" sz="2000" b="1" dirty="0">
              <a:solidFill>
                <a:schemeClr val="bg1">
                  <a:lumMod val="75000"/>
                </a:schemeClr>
              </a:solidFill>
              <a:latin typeface="Calibri" charset="0"/>
            </a:endParaRPr>
          </a:p>
        </p:txBody>
      </p:sp>
    </p:spTree>
    <p:extLst>
      <p:ext uri="{BB962C8B-B14F-4D97-AF65-F5344CB8AC3E}">
        <p14:creationId xmlns:p14="http://schemas.microsoft.com/office/powerpoint/2010/main" val="5735426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34271684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800940564"/>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Überschrift+Tex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Text</a:t>
            </a:r>
          </a:p>
        </p:txBody>
      </p:sp>
      <p:sp>
        <p:nvSpPr>
          <p:cNvPr id="5" name="Textplatzhalter 9"/>
          <p:cNvSpPr>
            <a:spLocks noGrp="1"/>
          </p:cNvSpPr>
          <p:nvPr>
            <p:ph type="body" sz="quarter" idx="18" hasCustomPrompt="1"/>
          </p:nvPr>
        </p:nvSpPr>
        <p:spPr>
          <a:xfrm>
            <a:off x="7452320" y="91512"/>
            <a:ext cx="1556076" cy="241144"/>
          </a:xfrm>
        </p:spPr>
        <p:txBody>
          <a:bodyPr/>
          <a:lstStyle>
            <a:lvl1pPr marL="0" indent="0" algn="r">
              <a:buNone/>
              <a:defRPr sz="1000">
                <a:solidFill>
                  <a:schemeClr val="bg1"/>
                </a:solidFill>
              </a:defRPr>
            </a:lvl1pPr>
          </a:lstStyle>
          <a:p>
            <a:pPr lvl="0"/>
            <a:r>
              <a:rPr lang="de-DE" dirty="0"/>
              <a:t>Modul | Bausteinnummer</a:t>
            </a:r>
          </a:p>
        </p:txBody>
      </p:sp>
    </p:spTree>
    <p:extLst>
      <p:ext uri="{BB962C8B-B14F-4D97-AF65-F5344CB8AC3E}">
        <p14:creationId xmlns:p14="http://schemas.microsoft.com/office/powerpoint/2010/main" val="197631122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Titelfolie">
    <p:spTree>
      <p:nvGrpSpPr>
        <p:cNvPr id="1" name=""/>
        <p:cNvGrpSpPr/>
        <p:nvPr/>
      </p:nvGrpSpPr>
      <p:grpSpPr>
        <a:xfrm>
          <a:off x="0" y="0"/>
          <a:ext cx="0" cy="0"/>
          <a:chOff x="0" y="0"/>
          <a:chExt cx="0" cy="0"/>
        </a:xfrm>
      </p:grpSpPr>
      <p:sp>
        <p:nvSpPr>
          <p:cNvPr id="23" name="Bildplatzhalter 22"/>
          <p:cNvSpPr>
            <a:spLocks noGrp="1"/>
          </p:cNvSpPr>
          <p:nvPr>
            <p:ph type="pic" sz="quarter" idx="10"/>
          </p:nvPr>
        </p:nvSpPr>
        <p:spPr>
          <a:xfrm>
            <a:off x="0" y="1173337"/>
            <a:ext cx="7080250" cy="1727200"/>
          </a:xfrm>
          <a:solidFill>
            <a:schemeClr val="bg2">
              <a:lumMod val="40000"/>
              <a:lumOff val="60000"/>
            </a:schemeClr>
          </a:solidFill>
        </p:spPr>
        <p:txBody>
          <a:bodyPr anchor="b"/>
          <a:lstStyle>
            <a:lvl1pPr algn="ctr">
              <a:buNone/>
              <a:defRPr sz="1200">
                <a:solidFill>
                  <a:schemeClr val="bg2"/>
                </a:solidFill>
              </a:defRPr>
            </a:lvl1pPr>
          </a:lstStyle>
          <a:p>
            <a:r>
              <a:rPr lang="de-DE"/>
              <a:t>Bild auf Platzhalter ziehen oder durch Klicken auf Symbol hinzufügen</a:t>
            </a:r>
            <a:endParaRPr lang="de-DE" dirty="0"/>
          </a:p>
        </p:txBody>
      </p:sp>
      <p:sp>
        <p:nvSpPr>
          <p:cNvPr id="21" name="Rectangle 19"/>
          <p:cNvSpPr>
            <a:spLocks noChangeArrowheads="1"/>
          </p:cNvSpPr>
          <p:nvPr userDrawn="1"/>
        </p:nvSpPr>
        <p:spPr bwMode="auto">
          <a:xfrm>
            <a:off x="0" y="6191250"/>
            <a:ext cx="9144000" cy="66675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3074" name="Rectangle 2"/>
          <p:cNvSpPr>
            <a:spLocks noGrp="1" noChangeArrowheads="1"/>
          </p:cNvSpPr>
          <p:nvPr>
            <p:ph type="ctrTitle" hasCustomPrompt="1"/>
          </p:nvPr>
        </p:nvSpPr>
        <p:spPr>
          <a:xfrm>
            <a:off x="685800" y="3124200"/>
            <a:ext cx="7772400" cy="1143000"/>
          </a:xfrm>
        </p:spPr>
        <p:txBody>
          <a:bodyPr bIns="0"/>
          <a:lstStyle>
            <a:lvl1pPr>
              <a:defRPr/>
            </a:lvl1pPr>
          </a:lstStyle>
          <a:p>
            <a:r>
              <a:rPr lang="de-DE" dirty="0"/>
              <a:t>Mastertitelformat bearbeiten </a:t>
            </a:r>
          </a:p>
        </p:txBody>
      </p:sp>
      <p:sp>
        <p:nvSpPr>
          <p:cNvPr id="3075" name="Rectangle 3"/>
          <p:cNvSpPr>
            <a:spLocks noGrp="1" noChangeArrowheads="1"/>
          </p:cNvSpPr>
          <p:nvPr>
            <p:ph type="subTitle" idx="1"/>
          </p:nvPr>
        </p:nvSpPr>
        <p:spPr>
          <a:xfrm>
            <a:off x="685800" y="4556720"/>
            <a:ext cx="6400800" cy="1392560"/>
          </a:xfrm>
        </p:spPr>
        <p:txBody>
          <a:bodyPr bIns="0"/>
          <a:lstStyle>
            <a:lvl1pPr marL="0" indent="0">
              <a:buFontTx/>
              <a:buNone/>
              <a:defRPr/>
            </a:lvl1pPr>
          </a:lstStyle>
          <a:p>
            <a:r>
              <a:rPr lang="de-DE"/>
              <a:t>Master-Untertitelformat bearbeiten</a:t>
            </a:r>
            <a:endParaRPr lang="de-DE" dirty="0"/>
          </a:p>
        </p:txBody>
      </p:sp>
      <p:sp>
        <p:nvSpPr>
          <p:cNvPr id="20" name="Rectangle 17"/>
          <p:cNvSpPr>
            <a:spLocks noChangeArrowheads="1"/>
          </p:cNvSpPr>
          <p:nvPr userDrawn="1"/>
        </p:nvSpPr>
        <p:spPr bwMode="auto">
          <a:xfrm>
            <a:off x="0" y="0"/>
            <a:ext cx="9144000" cy="35560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7" name="Foliennummernplatzhalter 14"/>
          <p:cNvSpPr>
            <a:spLocks noGrp="1"/>
          </p:cNvSpPr>
          <p:nvPr>
            <p:ph type="sldNum" sz="quarter" idx="4"/>
          </p:nvPr>
        </p:nvSpPr>
        <p:spPr>
          <a:xfrm>
            <a:off x="8153400" y="76201"/>
            <a:ext cx="838200" cy="256455"/>
          </a:xfrm>
          <a:prstGeom prst="rect">
            <a:avLst/>
          </a:prstGeom>
        </p:spPr>
        <p:txBody>
          <a:bodyPr vert="horz" lIns="0" tIns="0" rIns="0" bIns="0" rtlCol="0" anchor="t" anchorCtr="0"/>
          <a:lstStyle>
            <a:lvl1pPr algn="r">
              <a:defRPr sz="1100">
                <a:solidFill>
                  <a:schemeClr val="bg1"/>
                </a:solidFill>
                <a:latin typeface="Calibri"/>
                <a:cs typeface="Calibri"/>
              </a:defRPr>
            </a:lvl1pPr>
          </a:lstStyle>
          <a:p>
            <a:fld id="{C96CABE7-B258-D741-AD3A-5904B80BBD48}" type="slidenum">
              <a:rPr lang="de-DE" smtClean="0"/>
              <a:pPr/>
              <a:t>‹Nr.›</a:t>
            </a:fld>
            <a:endParaRPr lang="de-DE" dirty="0"/>
          </a:p>
        </p:txBody>
      </p:sp>
      <p:sp>
        <p:nvSpPr>
          <p:cNvPr id="14" name="Rechteck 13"/>
          <p:cNvSpPr/>
          <p:nvPr userDrawn="1"/>
        </p:nvSpPr>
        <p:spPr bwMode="auto">
          <a:xfrm>
            <a:off x="7239000" y="1173510"/>
            <a:ext cx="1742123" cy="1728000"/>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5" name="Rectangle 9"/>
          <p:cNvSpPr txBox="1">
            <a:spLocks noChangeArrowheads="1"/>
          </p:cNvSpPr>
          <p:nvPr userDrawn="1"/>
        </p:nvSpPr>
        <p:spPr bwMode="auto">
          <a:xfrm>
            <a:off x="670082" y="6309320"/>
            <a:ext cx="6278182" cy="4572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defPPr>
              <a:defRPr lang="de-DE"/>
            </a:defPPr>
            <a:lvl1pPr algn="l" rtl="0" eaLnBrk="0" fontAlgn="base" hangingPunct="0">
              <a:spcBef>
                <a:spcPct val="0"/>
              </a:spcBef>
              <a:spcAft>
                <a:spcPct val="0"/>
              </a:spcAft>
              <a:defRPr sz="800" kern="1200">
                <a:solidFill>
                  <a:schemeClr val="bg1"/>
                </a:solidFill>
                <a:latin typeface="Calibri"/>
                <a:ea typeface="ＭＳ Ｐゴシック" charset="-128"/>
                <a:cs typeface="Calibri"/>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endParaRPr lang="de-DE" sz="1000" dirty="0"/>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pic>
        <p:nvPicPr>
          <p:cNvPr id="19" name="Bild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22" name="Textplatzhalter 9"/>
          <p:cNvSpPr txBox="1">
            <a:spLocks/>
          </p:cNvSpPr>
          <p:nvPr userDrawn="1"/>
        </p:nvSpPr>
        <p:spPr>
          <a:xfrm>
            <a:off x="3923928" y="4462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r>
              <a:rPr lang="de-DE" dirty="0"/>
              <a:t>Digitale Werkzeuge | Baustein</a:t>
            </a:r>
            <a:r>
              <a:rPr lang="de-DE" baseline="0" dirty="0"/>
              <a:t> Nr. 1</a:t>
            </a:r>
            <a:endParaRPr lang="de-DE" dirty="0"/>
          </a:p>
        </p:txBody>
      </p:sp>
    </p:spTree>
    <p:extLst>
      <p:ext uri="{BB962C8B-B14F-4D97-AF65-F5344CB8AC3E}">
        <p14:creationId xmlns:p14="http://schemas.microsoft.com/office/powerpoint/2010/main" val="9008078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u-Titel_leer">
    <p:spTree>
      <p:nvGrpSpPr>
        <p:cNvPr id="1" name=""/>
        <p:cNvGrpSpPr/>
        <p:nvPr/>
      </p:nvGrpSpPr>
      <p:grpSpPr>
        <a:xfrm>
          <a:off x="0" y="0"/>
          <a:ext cx="0" cy="0"/>
          <a:chOff x="0" y="0"/>
          <a:chExt cx="0" cy="0"/>
        </a:xfrm>
      </p:grpSpPr>
      <p:sp>
        <p:nvSpPr>
          <p:cNvPr id="9" name="Titelplatzhalter 2"/>
          <p:cNvSpPr>
            <a:spLocks noGrp="1"/>
          </p:cNvSpPr>
          <p:nvPr>
            <p:ph type="title"/>
          </p:nvPr>
        </p:nvSpPr>
        <p:spPr>
          <a:xfrm>
            <a:off x="620340" y="284467"/>
            <a:ext cx="7886700" cy="490861"/>
          </a:xfrm>
          <a:prstGeom prst="rect">
            <a:avLst/>
          </a:prstGeom>
        </p:spPr>
        <p:txBody>
          <a:bodyPr vert="horz" lIns="91440" tIns="45720" rIns="91440" bIns="45720" rtlCol="0" anchor="ctr">
            <a:normAutofit/>
          </a:bodyPr>
          <a:lstStyle/>
          <a:p>
            <a:r>
              <a:rPr lang="de-DE" dirty="0"/>
              <a:t>Mastertitelformat bearbeiten</a:t>
            </a:r>
          </a:p>
        </p:txBody>
      </p:sp>
      <p:sp>
        <p:nvSpPr>
          <p:cNvPr id="10" name="Foliennummernplatzhalter 14"/>
          <p:cNvSpPr>
            <a:spLocks noGrp="1"/>
          </p:cNvSpPr>
          <p:nvPr>
            <p:ph type="sldNum" sz="quarter" idx="4"/>
          </p:nvPr>
        </p:nvSpPr>
        <p:spPr>
          <a:xfrm>
            <a:off x="8172400" y="13270"/>
            <a:ext cx="838200" cy="248400"/>
          </a:xfrm>
          <a:prstGeom prst="rect">
            <a:avLst/>
          </a:prstGeom>
        </p:spPr>
        <p:txBody>
          <a:bodyPr vert="horz" lIns="108000" tIns="0" rIns="108000" bIns="46800" rtlCol="0" anchor="t" anchorCtr="0"/>
          <a:lstStyle>
            <a:lvl1pPr algn="r">
              <a:defRPr sz="1000">
                <a:solidFill>
                  <a:schemeClr val="bg1"/>
                </a:solidFill>
                <a:latin typeface="Calibri"/>
                <a:cs typeface="Calibri"/>
              </a:defRPr>
            </a:lvl1pPr>
          </a:lstStyle>
          <a:p>
            <a:fld id="{C96CABE7-B258-D741-AD3A-5904B80BBD48}" type="slidenum">
              <a:rPr lang="de-DE" smtClean="0"/>
              <a:pPr/>
              <a:t>‹Nr.›</a:t>
            </a:fld>
            <a:endParaRPr lang="de-DE" dirty="0"/>
          </a:p>
        </p:txBody>
      </p:sp>
      <p:sp>
        <p:nvSpPr>
          <p:cNvPr id="4" name="Textplatzhalter 3"/>
          <p:cNvSpPr>
            <a:spLocks noGrp="1"/>
          </p:cNvSpPr>
          <p:nvPr>
            <p:ph type="body" sz="quarter" idx="10"/>
          </p:nvPr>
        </p:nvSpPr>
        <p:spPr>
          <a:xfrm>
            <a:off x="624260" y="10717"/>
            <a:ext cx="3659708" cy="249931"/>
          </a:xfrm>
        </p:spPr>
        <p:txBody>
          <a:bodyPr lIns="108000" anchor="t" anchorCtr="0"/>
          <a:lstStyle>
            <a:lvl1pPr marL="0" indent="0">
              <a:buNone/>
              <a:defRPr sz="1000">
                <a:solidFill>
                  <a:srgbClr val="FFFFFF"/>
                </a:solidFill>
              </a:defRPr>
            </a:lvl1pPr>
          </a:lstStyle>
          <a:p>
            <a:pPr lvl="0"/>
            <a:r>
              <a:rPr lang="de-DE" dirty="0"/>
              <a:t>Mastertextfor</a:t>
            </a:r>
          </a:p>
        </p:txBody>
      </p:sp>
    </p:spTree>
    <p:extLst>
      <p:ext uri="{BB962C8B-B14F-4D97-AF65-F5344CB8AC3E}">
        <p14:creationId xmlns:p14="http://schemas.microsoft.com/office/powerpoint/2010/main" val="23038740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38762"/>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1599893373"/>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4000"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sz="1800"/>
            </a:lvl3pPr>
          </a:lstStyle>
          <a:p>
            <a:pPr lvl="0"/>
            <a:r>
              <a:rPr lang="de-DE" dirty="0"/>
              <a:t>Erste Ebene</a:t>
            </a:r>
          </a:p>
          <a:p>
            <a:pPr lvl="1"/>
            <a:r>
              <a:rPr lang="de-DE" dirty="0"/>
              <a:t>Zweite Ebene</a:t>
            </a:r>
          </a:p>
          <a:p>
            <a:pPr lvl="2"/>
            <a:r>
              <a:rPr lang="de-DE" dirty="0"/>
              <a:t>Dritte </a:t>
            </a:r>
            <a:r>
              <a:rPr lang="de-DE" dirty="0" smtClean="0"/>
              <a:t>Ebene</a:t>
            </a:r>
            <a:endParaRPr lang="de-DE" dirty="0"/>
          </a:p>
        </p:txBody>
      </p:sp>
    </p:spTree>
    <p:extLst>
      <p:ext uri="{BB962C8B-B14F-4D97-AF65-F5344CB8AC3E}">
        <p14:creationId xmlns:p14="http://schemas.microsoft.com/office/powerpoint/2010/main" val="395067425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3312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2415180613"/>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Überschrift+Text/Aufzählung">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Mastertitelformat bearbeiten</a:t>
            </a:r>
            <a:endParaRPr lang="de-DE" dirty="0"/>
          </a:p>
        </p:txBody>
      </p:sp>
    </p:spTree>
    <p:extLst>
      <p:ext uri="{BB962C8B-B14F-4D97-AF65-F5344CB8AC3E}">
        <p14:creationId xmlns:p14="http://schemas.microsoft.com/office/powerpoint/2010/main" val="257638897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Überschrift+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Mastertitelformat bearbeiten</a:t>
            </a:r>
            <a:endParaRPr lang="de-DE" dirty="0"/>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Mastertextformat bearbeiten</a:t>
            </a:r>
          </a:p>
        </p:txBody>
      </p:sp>
    </p:spTree>
    <p:extLst>
      <p:ext uri="{BB962C8B-B14F-4D97-AF65-F5344CB8AC3E}">
        <p14:creationId xmlns:p14="http://schemas.microsoft.com/office/powerpoint/2010/main" val="190394095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r Überschrift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Mastertitelformat bearbeiten</a:t>
            </a:r>
            <a:endParaRPr lang="de-DE" dirty="0"/>
          </a:p>
        </p:txBody>
      </p:sp>
    </p:spTree>
    <p:extLst>
      <p:ext uri="{BB962C8B-B14F-4D97-AF65-F5344CB8AC3E}">
        <p14:creationId xmlns:p14="http://schemas.microsoft.com/office/powerpoint/2010/main" val="192963389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dirty="0"/>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Master-Untertitelformat bearbeiten</a:t>
            </a:r>
            <a:endParaRPr lang="de-DE" dirty="0"/>
          </a:p>
        </p:txBody>
      </p:sp>
      <p:sp>
        <p:nvSpPr>
          <p:cNvPr id="6" name="Bildplatzhalter 5"/>
          <p:cNvSpPr>
            <a:spLocks noGrp="1"/>
          </p:cNvSpPr>
          <p:nvPr userDrawn="1">
            <p:ph type="pic" sz="quarter" idx="10"/>
          </p:nvPr>
        </p:nvSpPr>
        <p:spPr>
          <a:xfrm>
            <a:off x="0" y="765175"/>
            <a:ext cx="9144000" cy="2807841"/>
          </a:xfrm>
        </p:spPr>
        <p:txBody>
          <a:bodyPr/>
          <a:lstStyle/>
          <a:p>
            <a:r>
              <a:rPr lang="de-DE"/>
              <a:t>Bild auf Platzhalter ziehen oder durch Klicken auf Symbol hinzufügen</a:t>
            </a:r>
          </a:p>
        </p:txBody>
      </p:sp>
      <p:pic>
        <p:nvPicPr>
          <p:cNvPr id="16" name="Grafik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b="0" dirty="0">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27" name="Grafik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1773858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dirty="0"/>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Master-Untertitelformat bearbeiten</a:t>
            </a:r>
            <a:endParaRPr lang="de-DE" dirty="0"/>
          </a:p>
        </p:txBody>
      </p:sp>
      <p:pic>
        <p:nvPicPr>
          <p:cNvPr id="26" name="Grafik 2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algn="r"/>
              <a:r>
                <a:rPr lang="de-DE" sz="850" b="0" dirty="0">
                  <a:latin typeface="Calibri" panose="020F0502020204030204" pitchFamily="34" charset="0"/>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31" name="Grafik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36037903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5" name="Bildplatzhalter 4"/>
          <p:cNvSpPr>
            <a:spLocks noGrp="1"/>
          </p:cNvSpPr>
          <p:nvPr>
            <p:ph type="pic" sz="quarter" idx="10"/>
          </p:nvPr>
        </p:nvSpPr>
        <p:spPr>
          <a:xfrm>
            <a:off x="0" y="3787878"/>
            <a:ext cx="6876256" cy="2881481"/>
          </a:xfrm>
        </p:spPr>
        <p:txBody>
          <a:bodyPr/>
          <a:lstStyle/>
          <a:p>
            <a:r>
              <a:rPr lang="de-DE"/>
              <a:t>Bild auf Platzhalter ziehen oder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pic>
        <p:nvPicPr>
          <p:cNvPr id="13" name="Grafik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b="0" dirty="0">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21"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Tree>
    <p:extLst>
      <p:ext uri="{BB962C8B-B14F-4D97-AF65-F5344CB8AC3E}">
        <p14:creationId xmlns:p14="http://schemas.microsoft.com/office/powerpoint/2010/main" val="1114631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327A8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4"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a:t>Gliederung</a:t>
            </a:r>
            <a:endParaRPr lang="de-DE" dirty="0"/>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8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p:txBody>
      </p:sp>
    </p:spTree>
    <p:extLst>
      <p:ext uri="{BB962C8B-B14F-4D97-AF65-F5344CB8AC3E}">
        <p14:creationId xmlns:p14="http://schemas.microsoft.com/office/powerpoint/2010/main" val="2382512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1482854451"/>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7" Type="http://schemas.openxmlformats.org/officeDocument/2006/relationships/image" Target="../media/image1.emf"/><Relationship Id="rId18" Type="http://schemas.openxmlformats.org/officeDocument/2006/relationships/image" Target="../media/image2.png"/><Relationship Id="rId19"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4" Type="http://schemas.openxmlformats.org/officeDocument/2006/relationships/theme" Target="../theme/theme2.xml"/><Relationship Id="rId5" Type="http://schemas.openxmlformats.org/officeDocument/2006/relationships/image" Target="../media/image1.emf"/><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16.xml"/><Relationship Id="rId2"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userDrawn="1"/>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17"/>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3923928" y="32204"/>
            <a:ext cx="5012460" cy="372460"/>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8"/>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9"/>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9"/>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9"/>
              </a:buBlip>
              <a:defRPr sz="1200">
                <a:solidFill>
                  <a:schemeClr val="tx1"/>
                </a:solidFill>
                <a:latin typeface="+mn-lt"/>
                <a:ea typeface="+mn-ea"/>
              </a:defRPr>
            </a:lvl9pPr>
          </a:lstStyle>
          <a:p>
            <a:r>
              <a:rPr lang="de-DE" dirty="0"/>
              <a:t>Digitale Werkzeuge | Baustein</a:t>
            </a:r>
            <a:r>
              <a:rPr lang="de-DE" baseline="0" dirty="0"/>
              <a:t> </a:t>
            </a:r>
            <a:r>
              <a:rPr lang="de-DE" baseline="0" dirty="0" smtClean="0"/>
              <a:t> </a:t>
            </a:r>
            <a:r>
              <a:rPr lang="de-DE" baseline="0" dirty="0"/>
              <a:t>1</a:t>
            </a:r>
            <a:endParaRPr lang="de-DE" dirty="0"/>
          </a:p>
        </p:txBody>
      </p:sp>
    </p:spTree>
  </p:cSld>
  <p:clrMap bg1="lt1" tx1="dk1" bg2="lt2" tx2="dk2" accent1="accent1" accent2="accent2" accent3="accent3" accent4="accent4" accent5="accent5" accent6="accent6" hlink="hlink" folHlink="folHlink"/>
  <p:sldLayoutIdLst>
    <p:sldLayoutId id="2147483652" r:id="rId1"/>
    <p:sldLayoutId id="2147483696" r:id="rId2"/>
    <p:sldLayoutId id="2147483692" r:id="rId3"/>
    <p:sldLayoutId id="2147483691" r:id="rId4"/>
    <p:sldLayoutId id="2147483695" r:id="rId5"/>
    <p:sldLayoutId id="2147483694" r:id="rId6"/>
    <p:sldLayoutId id="2147483682" r:id="rId7"/>
    <p:sldLayoutId id="2147483711" r:id="rId8"/>
    <p:sldLayoutId id="2147483713" r:id="rId9"/>
    <p:sldLayoutId id="2147483714" r:id="rId10"/>
    <p:sldLayoutId id="2147483716" r:id="rId11"/>
    <p:sldLayoutId id="2147483717" r:id="rId12"/>
    <p:sldLayoutId id="2147483718" r:id="rId13"/>
    <p:sldLayoutId id="2147483719" r:id="rId14"/>
    <p:sldLayoutId id="2147483725" r:id="rId15"/>
  </p:sldLayoutIdLst>
  <p:hf hdr="0" ftr="0" dt="0"/>
  <p:txStyles>
    <p:title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8"/>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9"/>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9"/>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9"/>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1032" name="Rectangle 8"/>
          <p:cNvSpPr>
            <a:spLocks noGrp="1" noChangeArrowheads="1"/>
          </p:cNvSpPr>
          <p:nvPr>
            <p:ph type="body" idx="1"/>
          </p:nvPr>
        </p:nvSpPr>
        <p:spPr bwMode="auto">
          <a:xfrm>
            <a:off x="324000" y="980728"/>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5" cstate="screen">
            <a:extLst>
              <a:ext uri="{28A0092B-C50C-407E-A947-70E740481C1C}">
                <a14:useLocalDpi xmlns:a14="http://schemas.microsoft.com/office/drawing/2010/main"/>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332656"/>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5250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a:lstStyle>
          <a:p>
            <a:r>
              <a:rPr lang="de-DE" dirty="0" smtClean="0"/>
              <a:t>Zwischenfolien zur Struktur-Transparenz (für Fortbildende)</a:t>
            </a:r>
          </a:p>
        </p:txBody>
      </p:sp>
    </p:spTree>
    <p:extLst>
      <p:ext uri="{BB962C8B-B14F-4D97-AF65-F5344CB8AC3E}">
        <p14:creationId xmlns:p14="http://schemas.microsoft.com/office/powerpoint/2010/main" val="2667404680"/>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Lst>
  <p:timing>
    <p:tnLst>
      <p:par>
        <p:cTn id="1" dur="indefinite" restart="never" nodeType="tmRoot"/>
      </p:par>
    </p:tnLst>
  </p:timing>
  <p:hf hdr="0" ftr="0" dt="0"/>
  <p:txStyles>
    <p:titleStyle>
      <a:lvl1pPr algn="l" rtl="0" eaLnBrk="1" fontAlgn="base" hangingPunct="1">
        <a:spcBef>
          <a:spcPct val="0"/>
        </a:spcBef>
        <a:spcAft>
          <a:spcPct val="0"/>
        </a:spcAft>
        <a:defRPr sz="25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 Id="rId3"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33.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1" Type="http://schemas.openxmlformats.org/officeDocument/2006/relationships/image" Target="../media/image39.tiff"/><Relationship Id="rId12" Type="http://schemas.openxmlformats.org/officeDocument/2006/relationships/image" Target="../media/image40.png"/><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notesSlide" Target="../notesSlides/notesSlide18.xml"/><Relationship Id="rId4" Type="http://schemas.openxmlformats.org/officeDocument/2006/relationships/image" Target="../media/image36.png"/><Relationship Id="rId5" Type="http://schemas.openxmlformats.org/officeDocument/2006/relationships/oleObject" Target="../embeddings/oleObject1.bin"/><Relationship Id="rId6" Type="http://schemas.openxmlformats.org/officeDocument/2006/relationships/image" Target="../media/image34.wmf"/><Relationship Id="rId7" Type="http://schemas.openxmlformats.org/officeDocument/2006/relationships/oleObject" Target="../embeddings/oleObject2.bin"/><Relationship Id="rId8" Type="http://schemas.openxmlformats.org/officeDocument/2006/relationships/image" Target="../media/image35.wmf"/><Relationship Id="rId9" Type="http://schemas.openxmlformats.org/officeDocument/2006/relationships/image" Target="../media/image37.wmf"/><Relationship Id="rId10"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image" Target="../media/image37.wmf"/><Relationship Id="rId5" Type="http://schemas.openxmlformats.org/officeDocument/2006/relationships/image" Target="../media/image38.png"/><Relationship Id="rId6" Type="http://schemas.openxmlformats.org/officeDocument/2006/relationships/oleObject" Target="../embeddings/oleObject3.bin"/><Relationship Id="rId7" Type="http://schemas.openxmlformats.org/officeDocument/2006/relationships/image" Target="../media/image41.emf"/><Relationship Id="rId8" Type="http://schemas.openxmlformats.org/officeDocument/2006/relationships/image" Target="../media/image42.png"/><Relationship Id="rId9" Type="http://schemas.openxmlformats.org/officeDocument/2006/relationships/image" Target="../media/image43.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4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5.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3" Type="http://schemas.openxmlformats.org/officeDocument/2006/relationships/image" Target="../media/image48.tiff"/><Relationship Id="rId4" Type="http://schemas.openxmlformats.org/officeDocument/2006/relationships/image" Target="../media/image49.tiff"/><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5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3" Type="http://schemas.openxmlformats.org/officeDocument/2006/relationships/image" Target="../media/image10.emf"/><Relationship Id="rId4" Type="http://schemas.openxmlformats.org/officeDocument/2006/relationships/image" Target="../media/image11.emf"/><Relationship Id="rId5" Type="http://schemas.openxmlformats.org/officeDocument/2006/relationships/image" Target="../media/image12.JPG"/><Relationship Id="rId6" Type="http://schemas.openxmlformats.org/officeDocument/2006/relationships/image" Target="../media/image13.emf"/><Relationship Id="rId7" Type="http://schemas.openxmlformats.org/officeDocument/2006/relationships/image" Target="../media/image14.gif"/><Relationship Id="rId8" Type="http://schemas.openxmlformats.org/officeDocument/2006/relationships/image" Target="../media/image15.emf"/><Relationship Id="rId9" Type="http://schemas.openxmlformats.org/officeDocument/2006/relationships/image" Target="../media/image16.jpg"/><Relationship Id="rId10" Type="http://schemas.openxmlformats.org/officeDocument/2006/relationships/image" Target="../media/image17.jpg"/><Relationship Id="rId11" Type="http://schemas.openxmlformats.org/officeDocument/2006/relationships/image" Target="../media/image18.wmf"/><Relationship Id="rId1" Type="http://schemas.openxmlformats.org/officeDocument/2006/relationships/slideLayout" Target="../slideLayouts/slideLayout15.xml"/><Relationship Id="rId2" Type="http://schemas.openxmlformats.org/officeDocument/2006/relationships/image" Target="../media/image9.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55.pn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56.png"/></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58.jpe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7.xml.rels><?xml version="1.0" encoding="UTF-8" standalone="yes"?>
<Relationships xmlns="http://schemas.openxmlformats.org/package/2006/relationships"><Relationship Id="rId3" Type="http://schemas.openxmlformats.org/officeDocument/2006/relationships/hyperlink" Target="http://creativecommons.org/licenses/by-sa/4.0/" TargetMode="External"/><Relationship Id="rId4" Type="http://schemas.openxmlformats.org/officeDocument/2006/relationships/hyperlink" Target="http://dzlm.de/" TargetMode="External"/><Relationship Id="rId5" Type="http://schemas.openxmlformats.org/officeDocument/2006/relationships/image" Target="../media/image5.png"/><Relationship Id="rId1" Type="http://schemas.openxmlformats.org/officeDocument/2006/relationships/slideLayout" Target="../slideLayouts/slideLayout18.xml"/><Relationship Id="rId2" Type="http://schemas.openxmlformats.org/officeDocument/2006/relationships/notesSlide" Target="../notesSlides/notesSlide4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 Id="rId3"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5" Type="http://schemas.openxmlformats.org/officeDocument/2006/relationships/image" Target="../media/image22.jpg"/><Relationship Id="rId6" Type="http://schemas.openxmlformats.org/officeDocument/2006/relationships/image" Target="../media/image23.jpg"/><Relationship Id="rId7" Type="http://schemas.openxmlformats.org/officeDocument/2006/relationships/image" Target="../media/image24.jpg"/><Relationship Id="rId8" Type="http://schemas.openxmlformats.org/officeDocument/2006/relationships/image" Target="../media/image25.jpg"/><Relationship Id="rId1" Type="http://schemas.openxmlformats.org/officeDocument/2006/relationships/slideLayout" Target="../slideLayouts/slideLayout9.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26.emf"/><Relationship Id="rId4" Type="http://schemas.openxmlformats.org/officeDocument/2006/relationships/image" Target="../media/image27.emf"/><Relationship Id="rId5" Type="http://schemas.openxmlformats.org/officeDocument/2006/relationships/image" Target="../media/image28.emf"/><Relationship Id="rId6" Type="http://schemas.openxmlformats.org/officeDocument/2006/relationships/image" Target="../media/image29.emf"/><Relationship Id="rId7" Type="http://schemas.openxmlformats.org/officeDocument/2006/relationships/image" Target="../media/image30.emf"/><Relationship Id="rId8" Type="http://schemas.openxmlformats.org/officeDocument/2006/relationships/image" Target="../media/image31.png"/><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Lehren und Lernen </a:t>
            </a:r>
            <a:br>
              <a:rPr lang="de-DE" dirty="0"/>
            </a:br>
            <a:r>
              <a:rPr lang="de-DE" dirty="0"/>
              <a:t>mit digitalen Werkzeugen (</a:t>
            </a:r>
            <a:r>
              <a:rPr lang="de-DE" dirty="0" err="1"/>
              <a:t>DigWerk</a:t>
            </a:r>
            <a:r>
              <a:rPr lang="de-DE" dirty="0"/>
              <a:t>)</a:t>
            </a:r>
          </a:p>
        </p:txBody>
      </p:sp>
      <p:sp>
        <p:nvSpPr>
          <p:cNvPr id="3" name="Untertitel 2"/>
          <p:cNvSpPr>
            <a:spLocks noGrp="1"/>
          </p:cNvSpPr>
          <p:nvPr>
            <p:ph type="subTitle" idx="1"/>
          </p:nvPr>
        </p:nvSpPr>
        <p:spPr/>
        <p:txBody>
          <a:bodyPr/>
          <a:lstStyle/>
          <a:p>
            <a:r>
              <a:rPr lang="de-DE" sz="2400" dirty="0"/>
              <a:t>Von der Forschung in die Praxis – </a:t>
            </a:r>
          </a:p>
          <a:p>
            <a:r>
              <a:rPr lang="de-DE" sz="2400" dirty="0"/>
              <a:t>Fort- und Weiterbildung konkret!</a:t>
            </a:r>
          </a:p>
          <a:p>
            <a:endParaRPr lang="de-DE" dirty="0"/>
          </a:p>
        </p:txBody>
      </p:sp>
      <p:pic>
        <p:nvPicPr>
          <p:cNvPr id="5" name="Bildplatzhalter 6" descr="Titelbild_ppt.jpg"/>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t="-13096" b="-13096"/>
          <a:stretch>
            <a:fillRect/>
          </a:stretch>
        </p:blipFill>
        <p:spPr/>
      </p:pic>
    </p:spTree>
    <p:extLst>
      <p:ext uri="{BB962C8B-B14F-4D97-AF65-F5344CB8AC3E}">
        <p14:creationId xmlns:p14="http://schemas.microsoft.com/office/powerpoint/2010/main" val="27821402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08520" y="1948960"/>
            <a:ext cx="7992888" cy="53072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sz="2500" dirty="0"/>
              <a:t>Informationen zum DZLM</a:t>
            </a:r>
          </a:p>
          <a:p>
            <a:pPr marL="514350" indent="-514350">
              <a:buClr>
                <a:srgbClr val="327A86"/>
              </a:buClr>
              <a:buAutoNum type="arabicPeriod"/>
            </a:pPr>
            <a:r>
              <a:rPr lang="de-DE" sz="2500" dirty="0">
                <a:solidFill>
                  <a:schemeClr val="tx2"/>
                </a:solidFill>
              </a:rPr>
              <a:t>Überblick über das Modul &amp; den heutigen Tag</a:t>
            </a:r>
          </a:p>
          <a:p>
            <a:pPr marL="514350" indent="-514350">
              <a:buClr>
                <a:srgbClr val="327A86"/>
              </a:buClr>
              <a:buAutoNum type="arabicPeriod"/>
            </a:pPr>
            <a:r>
              <a:rPr lang="de-DE" sz="2500" dirty="0"/>
              <a:t>Zum Mehrwert des </a:t>
            </a:r>
            <a:r>
              <a:rPr lang="de-DE" sz="2500" dirty="0" smtClean="0"/>
              <a:t>Rechnereinsatzes</a:t>
            </a:r>
          </a:p>
          <a:p>
            <a:pPr marL="514350" indent="-514350">
              <a:buClr>
                <a:srgbClr val="327A86"/>
              </a:buClr>
              <a:buAutoNum type="arabicPeriod"/>
            </a:pPr>
            <a:r>
              <a:rPr lang="de-DE" sz="2500" dirty="0" smtClean="0"/>
              <a:t>Einstieg in das Arbeiten mit dem Rechner</a:t>
            </a:r>
            <a:endParaRPr lang="de-DE" sz="2500" dirty="0"/>
          </a:p>
          <a:p>
            <a:pPr marL="514350" indent="-514350">
              <a:buClr>
                <a:srgbClr val="327A86"/>
              </a:buClr>
              <a:buAutoNum type="arabicPeriod"/>
            </a:pPr>
            <a:r>
              <a:rPr lang="de-DE" sz="2500" dirty="0"/>
              <a:t>Zu den Gefahren des </a:t>
            </a:r>
            <a:r>
              <a:rPr lang="de-DE" sz="2500" dirty="0" smtClean="0"/>
              <a:t>Rechnereinsatzes</a:t>
            </a:r>
          </a:p>
          <a:p>
            <a:pPr marL="514350" indent="-514350">
              <a:buClr>
                <a:srgbClr val="327A86"/>
              </a:buClr>
              <a:buAutoNum type="arabicPeriod"/>
            </a:pPr>
            <a:r>
              <a:rPr lang="de-DE" sz="2500" dirty="0" smtClean="0"/>
              <a:t>Aufgabenpool</a:t>
            </a:r>
            <a:endParaRPr lang="de-DE" sz="2500" dirty="0"/>
          </a:p>
        </p:txBody>
      </p:sp>
    </p:spTree>
    <p:extLst>
      <p:ext uri="{BB962C8B-B14F-4D97-AF65-F5344CB8AC3E}">
        <p14:creationId xmlns:p14="http://schemas.microsoft.com/office/powerpoint/2010/main" val="552561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normAutofit/>
          </a:bodyPr>
          <a:lstStyle/>
          <a:p>
            <a:r>
              <a:rPr lang="de-DE" sz="2500" dirty="0"/>
              <a:t>Lehren und Lernen mit digitalen Werkzeugen</a:t>
            </a:r>
          </a:p>
        </p:txBody>
      </p:sp>
      <p:graphicFrame>
        <p:nvGraphicFramePr>
          <p:cNvPr id="14" name="Diagramm 13"/>
          <p:cNvGraphicFramePr/>
          <p:nvPr>
            <p:extLst>
              <p:ext uri="{D42A27DB-BD31-4B8C-83A1-F6EECF244321}">
                <p14:modId xmlns:p14="http://schemas.microsoft.com/office/powerpoint/2010/main" val="518396958"/>
              </p:ext>
            </p:extLst>
          </p:nvPr>
        </p:nvGraphicFramePr>
        <p:xfrm>
          <a:off x="3851920" y="1052736"/>
          <a:ext cx="5538464" cy="39604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Inhaltsplatzhalter 1"/>
          <p:cNvSpPr>
            <a:spLocks noGrp="1"/>
          </p:cNvSpPr>
          <p:nvPr>
            <p:ph idx="1"/>
          </p:nvPr>
        </p:nvSpPr>
        <p:spPr>
          <a:xfrm>
            <a:off x="467544" y="1844824"/>
            <a:ext cx="3816424" cy="2232248"/>
          </a:xfrm>
        </p:spPr>
        <p:txBody>
          <a:bodyPr/>
          <a:lstStyle/>
          <a:p>
            <a:pPr marL="342900">
              <a:buClr>
                <a:schemeClr val="tx2"/>
              </a:buClr>
            </a:pPr>
            <a:r>
              <a:rPr lang="de-DE" dirty="0" smtClean="0"/>
              <a:t>DZLM-Fortbildungsreihe </a:t>
            </a:r>
            <a:r>
              <a:rPr lang="de-DE" dirty="0"/>
              <a:t/>
            </a:r>
            <a:br>
              <a:rPr lang="de-DE" dirty="0"/>
            </a:br>
            <a:r>
              <a:rPr lang="de-DE" i="1" dirty="0"/>
              <a:t>Lehren und Lernen mit digitalen Werkzeugen </a:t>
            </a:r>
            <a:r>
              <a:rPr lang="de-DE" dirty="0"/>
              <a:t>für Lehrpersonen der Sekundarstufe II</a:t>
            </a:r>
          </a:p>
          <a:p>
            <a:pPr>
              <a:buClr>
                <a:schemeClr val="tx2"/>
              </a:buClr>
            </a:pPr>
            <a:r>
              <a:rPr lang="de-DE" dirty="0"/>
              <a:t>Ziel:</a:t>
            </a:r>
            <a:r>
              <a:rPr lang="de-DE" dirty="0">
                <a:solidFill>
                  <a:schemeClr val="dk1"/>
                </a:solidFill>
              </a:rPr>
              <a:t> Nutzung vielfältiger Potentiale digitaler Werkzeuge</a:t>
            </a:r>
            <a:endParaRPr lang="de-DE" dirty="0"/>
          </a:p>
          <a:p>
            <a:endParaRPr lang="de-DE" dirty="0"/>
          </a:p>
          <a:p>
            <a:pPr marL="0" indent="0">
              <a:buNone/>
            </a:pPr>
            <a:endParaRPr lang="de-DE" dirty="0"/>
          </a:p>
          <a:p>
            <a:endParaRPr lang="de-DE" dirty="0"/>
          </a:p>
          <a:p>
            <a:endParaRPr lang="de-DE" dirty="0"/>
          </a:p>
          <a:p>
            <a:endParaRPr lang="de-DE" dirty="0"/>
          </a:p>
        </p:txBody>
      </p:sp>
    </p:spTree>
    <p:extLst>
      <p:ext uri="{BB962C8B-B14F-4D97-AF65-F5344CB8AC3E}">
        <p14:creationId xmlns:p14="http://schemas.microsoft.com/office/powerpoint/2010/main" val="19375696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 4"/>
          <p:cNvGraphicFramePr/>
          <p:nvPr>
            <p:extLst>
              <p:ext uri="{D42A27DB-BD31-4B8C-83A1-F6EECF244321}">
                <p14:modId xmlns:p14="http://schemas.microsoft.com/office/powerpoint/2010/main" val="848170467"/>
              </p:ext>
            </p:extLst>
          </p:nvPr>
        </p:nvGraphicFramePr>
        <p:xfrm>
          <a:off x="395536" y="1160748"/>
          <a:ext cx="8496944"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Pfeil nach links und rechts 6"/>
          <p:cNvSpPr/>
          <p:nvPr/>
        </p:nvSpPr>
        <p:spPr bwMode="auto">
          <a:xfrm>
            <a:off x="1619672" y="4416884"/>
            <a:ext cx="1368152" cy="144016"/>
          </a:xfrm>
          <a:prstGeom prst="lef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Calibri" panose="020F0502020204030204" pitchFamily="34" charset="0"/>
            </a:endParaRPr>
          </a:p>
        </p:txBody>
      </p:sp>
      <p:sp>
        <p:nvSpPr>
          <p:cNvPr id="11" name="Pfeil nach links und rechts 10"/>
          <p:cNvSpPr/>
          <p:nvPr/>
        </p:nvSpPr>
        <p:spPr bwMode="auto">
          <a:xfrm>
            <a:off x="3635896" y="4416884"/>
            <a:ext cx="1368152" cy="144016"/>
          </a:xfrm>
          <a:prstGeom prst="lef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Calibri" panose="020F0502020204030204" pitchFamily="34" charset="0"/>
            </a:endParaRPr>
          </a:p>
        </p:txBody>
      </p:sp>
      <p:sp>
        <p:nvSpPr>
          <p:cNvPr id="12" name="Pfeil nach links und rechts 11"/>
          <p:cNvSpPr/>
          <p:nvPr/>
        </p:nvSpPr>
        <p:spPr bwMode="auto">
          <a:xfrm>
            <a:off x="5508104" y="4416884"/>
            <a:ext cx="1368152" cy="144016"/>
          </a:xfrm>
          <a:prstGeom prst="lef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Calibri" panose="020F0502020204030204" pitchFamily="34" charset="0"/>
            </a:endParaRPr>
          </a:p>
        </p:txBody>
      </p:sp>
      <p:sp>
        <p:nvSpPr>
          <p:cNvPr id="8" name="Textfeld 7"/>
          <p:cNvSpPr txBox="1"/>
          <p:nvPr/>
        </p:nvSpPr>
        <p:spPr>
          <a:xfrm>
            <a:off x="1547664" y="4776924"/>
            <a:ext cx="1728192" cy="1077218"/>
          </a:xfrm>
          <a:prstGeom prst="rect">
            <a:avLst/>
          </a:prstGeom>
          <a:noFill/>
        </p:spPr>
        <p:txBody>
          <a:bodyPr wrap="square" rtlCol="0">
            <a:spAutoFit/>
          </a:bodyPr>
          <a:lstStyle/>
          <a:p>
            <a:pPr marL="285750" indent="-285750">
              <a:buClr>
                <a:schemeClr val="tx2"/>
              </a:buClr>
              <a:buFont typeface="Wingdings" charset="2"/>
              <a:buChar char="§"/>
            </a:pPr>
            <a:r>
              <a:rPr lang="de-DE" sz="1600" dirty="0">
                <a:latin typeface="Calibri" panose="020F0502020204030204" pitchFamily="34" charset="0"/>
              </a:rPr>
              <a:t>Erprobung im Unterricht</a:t>
            </a:r>
          </a:p>
          <a:p>
            <a:pPr marL="285750" indent="-285750">
              <a:buClr>
                <a:schemeClr val="tx2"/>
              </a:buClr>
              <a:buFont typeface="Wingdings" charset="2"/>
              <a:buChar char="§"/>
            </a:pPr>
            <a:r>
              <a:rPr lang="de-DE" sz="1600" dirty="0">
                <a:latin typeface="Calibri" panose="020F0502020204030204" pitchFamily="34" charset="0"/>
              </a:rPr>
              <a:t>Austausch über Moodle</a:t>
            </a:r>
          </a:p>
        </p:txBody>
      </p:sp>
      <p:sp>
        <p:nvSpPr>
          <p:cNvPr id="13" name="Textfeld 12"/>
          <p:cNvSpPr txBox="1"/>
          <p:nvPr/>
        </p:nvSpPr>
        <p:spPr>
          <a:xfrm>
            <a:off x="3491880" y="4776924"/>
            <a:ext cx="1656184" cy="1077218"/>
          </a:xfrm>
          <a:prstGeom prst="rect">
            <a:avLst/>
          </a:prstGeom>
          <a:noFill/>
        </p:spPr>
        <p:txBody>
          <a:bodyPr wrap="square" rtlCol="0">
            <a:spAutoFit/>
          </a:bodyPr>
          <a:lstStyle/>
          <a:p>
            <a:pPr marL="285750" indent="-285750">
              <a:buClr>
                <a:schemeClr val="tx2"/>
              </a:buClr>
              <a:buFont typeface="Wingdings" charset="2"/>
              <a:buChar char="§"/>
            </a:pPr>
            <a:r>
              <a:rPr lang="de-DE" sz="1600" dirty="0">
                <a:latin typeface="Calibri" panose="020F0502020204030204" pitchFamily="34" charset="0"/>
              </a:rPr>
              <a:t>Erprobung im Unterricht</a:t>
            </a:r>
          </a:p>
          <a:p>
            <a:pPr marL="285750" indent="-285750">
              <a:buClr>
                <a:schemeClr val="tx2"/>
              </a:buClr>
              <a:buFont typeface="Wingdings" charset="2"/>
              <a:buChar char="§"/>
            </a:pPr>
            <a:r>
              <a:rPr lang="de-DE" sz="1600" dirty="0">
                <a:latin typeface="Calibri" panose="020F0502020204030204" pitchFamily="34" charset="0"/>
              </a:rPr>
              <a:t>Austausch über Moodle</a:t>
            </a:r>
          </a:p>
        </p:txBody>
      </p:sp>
      <p:sp>
        <p:nvSpPr>
          <p:cNvPr id="15" name="Textfeld 14"/>
          <p:cNvSpPr txBox="1"/>
          <p:nvPr/>
        </p:nvSpPr>
        <p:spPr>
          <a:xfrm>
            <a:off x="5436096" y="4776924"/>
            <a:ext cx="1656184" cy="1077218"/>
          </a:xfrm>
          <a:prstGeom prst="rect">
            <a:avLst/>
          </a:prstGeom>
          <a:noFill/>
        </p:spPr>
        <p:txBody>
          <a:bodyPr wrap="square" rtlCol="0">
            <a:spAutoFit/>
          </a:bodyPr>
          <a:lstStyle/>
          <a:p>
            <a:pPr marL="285750" indent="-285750">
              <a:buClr>
                <a:schemeClr val="tx2"/>
              </a:buClr>
              <a:buFont typeface="Wingdings" charset="2"/>
              <a:buChar char="§"/>
            </a:pPr>
            <a:r>
              <a:rPr lang="de-DE" sz="1600" dirty="0">
                <a:latin typeface="Calibri" panose="020F0502020204030204" pitchFamily="34" charset="0"/>
              </a:rPr>
              <a:t>Erprobung im Unterricht</a:t>
            </a:r>
          </a:p>
          <a:p>
            <a:pPr marL="285750" indent="-285750">
              <a:buClr>
                <a:schemeClr val="tx2"/>
              </a:buClr>
              <a:buFont typeface="Wingdings" charset="2"/>
              <a:buChar char="§"/>
            </a:pPr>
            <a:r>
              <a:rPr lang="de-DE" sz="1600" dirty="0">
                <a:latin typeface="Calibri" panose="020F0502020204030204" pitchFamily="34" charset="0"/>
              </a:rPr>
              <a:t>Austausch über Moodle</a:t>
            </a:r>
          </a:p>
        </p:txBody>
      </p:sp>
      <p:sp>
        <p:nvSpPr>
          <p:cNvPr id="14" name="Titel 9"/>
          <p:cNvSpPr>
            <a:spLocks noGrp="1"/>
          </p:cNvSpPr>
          <p:nvPr>
            <p:ph type="title"/>
          </p:nvPr>
        </p:nvSpPr>
        <p:spPr/>
        <p:txBody>
          <a:bodyPr>
            <a:normAutofit/>
          </a:bodyPr>
          <a:lstStyle/>
          <a:p>
            <a:r>
              <a:rPr lang="de-DE" sz="2500" dirty="0"/>
              <a:t>Lehren und Lernen mit digitalen Werkzeugen</a:t>
            </a:r>
          </a:p>
        </p:txBody>
      </p:sp>
    </p:spTree>
    <p:extLst>
      <p:ext uri="{BB962C8B-B14F-4D97-AF65-F5344CB8AC3E}">
        <p14:creationId xmlns:p14="http://schemas.microsoft.com/office/powerpoint/2010/main" val="597791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08520" y="2525554"/>
            <a:ext cx="8064896" cy="53072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sz="2500" dirty="0"/>
              <a:t>Informationen zum DZLM</a:t>
            </a:r>
          </a:p>
          <a:p>
            <a:pPr marL="514350" indent="-514350">
              <a:buClr>
                <a:srgbClr val="327A86"/>
              </a:buClr>
              <a:buAutoNum type="arabicPeriod"/>
            </a:pPr>
            <a:r>
              <a:rPr lang="de-DE" sz="2500" dirty="0"/>
              <a:t>Überblick über das Modul &amp; den heutigen Tag</a:t>
            </a:r>
          </a:p>
          <a:p>
            <a:pPr marL="514350" indent="-514350">
              <a:buClr>
                <a:srgbClr val="327A86"/>
              </a:buClr>
              <a:buAutoNum type="arabicPeriod"/>
            </a:pPr>
            <a:r>
              <a:rPr lang="de-DE" sz="2500" dirty="0">
                <a:solidFill>
                  <a:schemeClr val="tx2"/>
                </a:solidFill>
              </a:rPr>
              <a:t>Zum Mehrwert des </a:t>
            </a:r>
            <a:r>
              <a:rPr lang="de-DE" sz="2500" dirty="0" smtClean="0">
                <a:solidFill>
                  <a:schemeClr val="tx2"/>
                </a:solidFill>
              </a:rPr>
              <a:t>Rechnereinsatzes</a:t>
            </a:r>
          </a:p>
          <a:p>
            <a:pPr marL="514350" indent="-514350">
              <a:buClr>
                <a:srgbClr val="327A86"/>
              </a:buClr>
              <a:buAutoNum type="arabicPeriod"/>
            </a:pPr>
            <a:r>
              <a:rPr lang="de-DE" sz="2500" dirty="0"/>
              <a:t>Einstieg in das Arbeiten mit dem Rechner</a:t>
            </a:r>
          </a:p>
          <a:p>
            <a:pPr marL="514350" indent="-514350">
              <a:buClr>
                <a:srgbClr val="327A86"/>
              </a:buClr>
              <a:buAutoNum type="arabicPeriod"/>
            </a:pPr>
            <a:r>
              <a:rPr lang="de-DE" sz="2500" dirty="0"/>
              <a:t>Zu den Gefahren des Rechnereinsatzes</a:t>
            </a:r>
          </a:p>
        </p:txBody>
      </p:sp>
    </p:spTree>
    <p:extLst>
      <p:ext uri="{BB962C8B-B14F-4D97-AF65-F5344CB8AC3E}">
        <p14:creationId xmlns:p14="http://schemas.microsoft.com/office/powerpoint/2010/main" val="16154395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fontScale="90000"/>
          </a:bodyPr>
          <a:lstStyle/>
          <a:p>
            <a:r>
              <a:rPr lang="de-DE" dirty="0"/>
              <a:t>Wo ordnen Sie sich ein?</a:t>
            </a:r>
            <a:endParaRPr lang="en-GB" dirty="0"/>
          </a:p>
        </p:txBody>
      </p:sp>
      <p:sp>
        <p:nvSpPr>
          <p:cNvPr id="11" name="Rechteck 10"/>
          <p:cNvSpPr/>
          <p:nvPr/>
        </p:nvSpPr>
        <p:spPr bwMode="auto">
          <a:xfrm>
            <a:off x="306160" y="1052736"/>
            <a:ext cx="8440816" cy="57606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57200" fontAlgn="auto">
              <a:spcBef>
                <a:spcPts val="0"/>
              </a:spcBef>
              <a:spcAft>
                <a:spcPts val="0"/>
              </a:spcAft>
            </a:pPr>
            <a:r>
              <a:rPr lang="de-DE" sz="2000" b="1" dirty="0">
                <a:solidFill>
                  <a:prstClr val="black"/>
                </a:solidFill>
                <a:latin typeface="Calibri"/>
                <a:ea typeface=""/>
                <a:cs typeface=""/>
              </a:rPr>
              <a:t>Wo befindet sich Ihr Punkt im Koordinatensystem?</a:t>
            </a:r>
          </a:p>
          <a:p>
            <a:pPr defTabSz="457200" fontAlgn="auto">
              <a:spcBef>
                <a:spcPts val="0"/>
              </a:spcBef>
              <a:spcAft>
                <a:spcPts val="0"/>
              </a:spcAft>
            </a:pPr>
            <a:endParaRPr lang="de-DE" sz="2000" dirty="0">
              <a:solidFill>
                <a:prstClr val="black"/>
              </a:solidFill>
              <a:latin typeface="Calibri"/>
              <a:ea typeface=""/>
              <a:cs typeface=""/>
            </a:endParaRPr>
          </a:p>
        </p:txBody>
      </p:sp>
      <p:cxnSp>
        <p:nvCxnSpPr>
          <p:cNvPr id="26" name="Gerade Verbindung mit Pfeil 25"/>
          <p:cNvCxnSpPr/>
          <p:nvPr/>
        </p:nvCxnSpPr>
        <p:spPr bwMode="auto">
          <a:xfrm flipV="1">
            <a:off x="4284440" y="1628800"/>
            <a:ext cx="0" cy="4032448"/>
          </a:xfrm>
          <a:prstGeom prst="straightConnector1">
            <a:avLst/>
          </a:prstGeom>
          <a:solidFill>
            <a:schemeClr val="accent1"/>
          </a:solidFill>
          <a:ln w="88900" cap="flat" cmpd="sng" algn="ctr">
            <a:solidFill>
              <a:schemeClr val="tx2"/>
            </a:solidFill>
            <a:prstDash val="solid"/>
            <a:round/>
            <a:headEnd type="triangle" w="med" len="med"/>
            <a:tailEnd type="triangle"/>
          </a:ln>
          <a:effectLst/>
        </p:spPr>
      </p:cxnSp>
      <p:cxnSp>
        <p:nvCxnSpPr>
          <p:cNvPr id="27" name="Gerade Verbindung mit Pfeil 26"/>
          <p:cNvCxnSpPr/>
          <p:nvPr/>
        </p:nvCxnSpPr>
        <p:spPr bwMode="auto">
          <a:xfrm rot="5400000" flipV="1">
            <a:off x="4275520" y="1628800"/>
            <a:ext cx="0" cy="4032448"/>
          </a:xfrm>
          <a:prstGeom prst="straightConnector1">
            <a:avLst/>
          </a:prstGeom>
          <a:solidFill>
            <a:schemeClr val="accent1"/>
          </a:solidFill>
          <a:ln w="88900" cap="flat" cmpd="sng" algn="ctr">
            <a:solidFill>
              <a:schemeClr val="tx2"/>
            </a:solidFill>
            <a:prstDash val="solid"/>
            <a:round/>
            <a:headEnd type="none" w="med" len="med"/>
            <a:tailEnd type="triangle"/>
          </a:ln>
          <a:effectLst/>
        </p:spPr>
      </p:cxnSp>
      <p:sp>
        <p:nvSpPr>
          <p:cNvPr id="28" name="Rechteck 27"/>
          <p:cNvSpPr/>
          <p:nvPr/>
        </p:nvSpPr>
        <p:spPr bwMode="auto">
          <a:xfrm>
            <a:off x="4491544" y="1484784"/>
            <a:ext cx="2744752" cy="57606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57200" fontAlgn="auto">
              <a:spcBef>
                <a:spcPts val="0"/>
              </a:spcBef>
              <a:spcAft>
                <a:spcPts val="0"/>
              </a:spcAft>
            </a:pPr>
            <a:r>
              <a:rPr lang="de-DE" sz="2000" dirty="0">
                <a:solidFill>
                  <a:prstClr val="black"/>
                </a:solidFill>
                <a:latin typeface="Calibri"/>
                <a:ea typeface=""/>
                <a:cs typeface=""/>
              </a:rPr>
              <a:t>p</a:t>
            </a:r>
            <a:r>
              <a:rPr lang="de-DE" sz="2000" dirty="0" smtClean="0">
                <a:solidFill>
                  <a:prstClr val="black"/>
                </a:solidFill>
                <a:latin typeface="Calibri"/>
                <a:ea typeface=""/>
                <a:cs typeface=""/>
              </a:rPr>
              <a:t>ositive </a:t>
            </a:r>
            <a:r>
              <a:rPr lang="de-DE" sz="2000" dirty="0">
                <a:solidFill>
                  <a:prstClr val="black"/>
                </a:solidFill>
                <a:latin typeface="Calibri"/>
                <a:ea typeface=""/>
                <a:cs typeface=""/>
              </a:rPr>
              <a:t>Überzeugung zu digitalen Werkzeugen</a:t>
            </a:r>
          </a:p>
          <a:p>
            <a:pPr defTabSz="457200" fontAlgn="auto">
              <a:spcBef>
                <a:spcPts val="0"/>
              </a:spcBef>
              <a:spcAft>
                <a:spcPts val="0"/>
              </a:spcAft>
            </a:pPr>
            <a:endParaRPr lang="de-DE" sz="2000" dirty="0">
              <a:solidFill>
                <a:prstClr val="black"/>
              </a:solidFill>
              <a:latin typeface="Calibri"/>
              <a:ea typeface=""/>
              <a:cs typeface=""/>
            </a:endParaRPr>
          </a:p>
        </p:txBody>
      </p:sp>
      <p:sp>
        <p:nvSpPr>
          <p:cNvPr id="29" name="Rechteck 28"/>
          <p:cNvSpPr/>
          <p:nvPr/>
        </p:nvSpPr>
        <p:spPr bwMode="auto">
          <a:xfrm>
            <a:off x="1332585" y="5086006"/>
            <a:ext cx="2744752" cy="57606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defTabSz="457200" fontAlgn="auto">
              <a:spcBef>
                <a:spcPts val="0"/>
              </a:spcBef>
              <a:spcAft>
                <a:spcPts val="0"/>
              </a:spcAft>
            </a:pPr>
            <a:r>
              <a:rPr lang="de-DE" sz="2000" dirty="0">
                <a:solidFill>
                  <a:prstClr val="black"/>
                </a:solidFill>
                <a:latin typeface="Calibri"/>
                <a:ea typeface=""/>
                <a:cs typeface=""/>
              </a:rPr>
              <a:t>n</a:t>
            </a:r>
            <a:r>
              <a:rPr lang="de-DE" sz="2000" dirty="0" smtClean="0">
                <a:solidFill>
                  <a:prstClr val="black"/>
                </a:solidFill>
                <a:latin typeface="Calibri"/>
                <a:ea typeface=""/>
                <a:cs typeface=""/>
              </a:rPr>
              <a:t>egative </a:t>
            </a:r>
            <a:r>
              <a:rPr lang="de-DE" sz="2000" dirty="0">
                <a:solidFill>
                  <a:prstClr val="black"/>
                </a:solidFill>
                <a:latin typeface="Calibri"/>
                <a:ea typeface=""/>
                <a:cs typeface=""/>
              </a:rPr>
              <a:t>Überzeugung zu digitalen Werkzeugen</a:t>
            </a:r>
          </a:p>
          <a:p>
            <a:pPr defTabSz="457200" fontAlgn="auto">
              <a:spcBef>
                <a:spcPts val="0"/>
              </a:spcBef>
              <a:spcAft>
                <a:spcPts val="0"/>
              </a:spcAft>
            </a:pPr>
            <a:endParaRPr lang="de-DE" sz="2000" dirty="0">
              <a:solidFill>
                <a:prstClr val="black"/>
              </a:solidFill>
              <a:latin typeface="Calibri"/>
              <a:ea typeface=""/>
              <a:cs typeface=""/>
            </a:endParaRPr>
          </a:p>
        </p:txBody>
      </p:sp>
      <p:sp>
        <p:nvSpPr>
          <p:cNvPr id="30" name="Rechteck 29"/>
          <p:cNvSpPr/>
          <p:nvPr/>
        </p:nvSpPr>
        <p:spPr bwMode="auto">
          <a:xfrm>
            <a:off x="6291744" y="3284984"/>
            <a:ext cx="2744752" cy="57606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57200" fontAlgn="auto">
              <a:spcBef>
                <a:spcPts val="0"/>
              </a:spcBef>
              <a:spcAft>
                <a:spcPts val="0"/>
              </a:spcAft>
            </a:pPr>
            <a:r>
              <a:rPr lang="de-DE" sz="2000" dirty="0">
                <a:solidFill>
                  <a:prstClr val="black"/>
                </a:solidFill>
                <a:latin typeface="Calibri"/>
                <a:ea typeface=""/>
                <a:cs typeface=""/>
              </a:rPr>
              <a:t>h</a:t>
            </a:r>
            <a:r>
              <a:rPr lang="de-DE" sz="2000" dirty="0" smtClean="0">
                <a:solidFill>
                  <a:prstClr val="black"/>
                </a:solidFill>
                <a:latin typeface="Calibri"/>
                <a:ea typeface=""/>
                <a:cs typeface=""/>
              </a:rPr>
              <a:t>äufiger </a:t>
            </a:r>
            <a:r>
              <a:rPr lang="de-DE" sz="2000" dirty="0">
                <a:solidFill>
                  <a:prstClr val="black"/>
                </a:solidFill>
                <a:latin typeface="Calibri"/>
                <a:ea typeface=""/>
                <a:cs typeface=""/>
              </a:rPr>
              <a:t>Einsatz</a:t>
            </a:r>
          </a:p>
          <a:p>
            <a:pPr defTabSz="457200" fontAlgn="auto">
              <a:spcBef>
                <a:spcPts val="0"/>
              </a:spcBef>
              <a:spcAft>
                <a:spcPts val="0"/>
              </a:spcAft>
            </a:pPr>
            <a:r>
              <a:rPr lang="de-DE" sz="2000" dirty="0">
                <a:solidFill>
                  <a:prstClr val="black"/>
                </a:solidFill>
                <a:latin typeface="Calibri"/>
                <a:ea typeface=""/>
                <a:cs typeface=""/>
              </a:rPr>
              <a:t>digitaler Werkzeuge</a:t>
            </a:r>
          </a:p>
          <a:p>
            <a:pPr defTabSz="457200" fontAlgn="auto">
              <a:spcBef>
                <a:spcPts val="0"/>
              </a:spcBef>
              <a:spcAft>
                <a:spcPts val="0"/>
              </a:spcAft>
            </a:pPr>
            <a:endParaRPr lang="de-DE" sz="2000" dirty="0">
              <a:solidFill>
                <a:prstClr val="black"/>
              </a:solidFill>
              <a:latin typeface="Calibri"/>
              <a:ea typeface=""/>
              <a:cs typeface=""/>
            </a:endParaRPr>
          </a:p>
        </p:txBody>
      </p:sp>
      <p:sp>
        <p:nvSpPr>
          <p:cNvPr id="31" name="Rechteck 30"/>
          <p:cNvSpPr/>
          <p:nvPr/>
        </p:nvSpPr>
        <p:spPr bwMode="auto">
          <a:xfrm>
            <a:off x="-468088" y="3284984"/>
            <a:ext cx="2727384" cy="57606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defTabSz="457200" fontAlgn="auto">
              <a:spcBef>
                <a:spcPts val="0"/>
              </a:spcBef>
              <a:spcAft>
                <a:spcPts val="0"/>
              </a:spcAft>
            </a:pPr>
            <a:r>
              <a:rPr lang="de-DE" sz="2000" dirty="0">
                <a:solidFill>
                  <a:prstClr val="black"/>
                </a:solidFill>
                <a:latin typeface="Calibri"/>
                <a:ea typeface=""/>
                <a:cs typeface=""/>
              </a:rPr>
              <a:t>s</a:t>
            </a:r>
            <a:r>
              <a:rPr lang="de-DE" sz="2000" dirty="0" smtClean="0">
                <a:solidFill>
                  <a:prstClr val="black"/>
                </a:solidFill>
                <a:latin typeface="Calibri"/>
                <a:ea typeface=""/>
                <a:cs typeface=""/>
              </a:rPr>
              <a:t>eltener </a:t>
            </a:r>
            <a:r>
              <a:rPr lang="de-DE" sz="2000" dirty="0">
                <a:solidFill>
                  <a:prstClr val="black"/>
                </a:solidFill>
                <a:latin typeface="Calibri"/>
                <a:ea typeface=""/>
                <a:cs typeface=""/>
              </a:rPr>
              <a:t>Einsatz</a:t>
            </a:r>
          </a:p>
          <a:p>
            <a:pPr algn="r" defTabSz="457200" fontAlgn="auto">
              <a:spcBef>
                <a:spcPts val="0"/>
              </a:spcBef>
              <a:spcAft>
                <a:spcPts val="0"/>
              </a:spcAft>
            </a:pPr>
            <a:r>
              <a:rPr lang="de-DE" sz="2000" dirty="0">
                <a:solidFill>
                  <a:prstClr val="black"/>
                </a:solidFill>
                <a:latin typeface="Calibri"/>
                <a:ea typeface=""/>
                <a:cs typeface=""/>
              </a:rPr>
              <a:t>digitaler Werkzeuge</a:t>
            </a:r>
          </a:p>
          <a:p>
            <a:pPr algn="r" defTabSz="457200" fontAlgn="auto">
              <a:spcBef>
                <a:spcPts val="0"/>
              </a:spcBef>
              <a:spcAft>
                <a:spcPts val="0"/>
              </a:spcAft>
            </a:pPr>
            <a:endParaRPr lang="de-DE" sz="2000" dirty="0">
              <a:solidFill>
                <a:prstClr val="black"/>
              </a:solidFill>
              <a:latin typeface="Calibri"/>
              <a:ea typeface=""/>
              <a:cs typeface=""/>
            </a:endParaRPr>
          </a:p>
        </p:txBody>
      </p:sp>
      <p:sp>
        <p:nvSpPr>
          <p:cNvPr id="13" name="Multiplizieren 12"/>
          <p:cNvSpPr/>
          <p:nvPr/>
        </p:nvSpPr>
        <p:spPr bwMode="auto">
          <a:xfrm>
            <a:off x="6444208" y="4724322"/>
            <a:ext cx="567616" cy="504878"/>
          </a:xfrm>
          <a:prstGeom prst="mathMultiply">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32" name="Rechteck 31"/>
          <p:cNvSpPr/>
          <p:nvPr/>
        </p:nvSpPr>
        <p:spPr bwMode="auto">
          <a:xfrm>
            <a:off x="-400776" y="1053008"/>
            <a:ext cx="6264696" cy="431776"/>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
        <p:nvSpPr>
          <p:cNvPr id="14" name="Abgerundete rechteckige Legende 13"/>
          <p:cNvSpPr/>
          <p:nvPr/>
        </p:nvSpPr>
        <p:spPr>
          <a:xfrm flipH="1">
            <a:off x="5076056" y="5517232"/>
            <a:ext cx="3384850" cy="1008112"/>
          </a:xfrm>
          <a:prstGeom prst="wedgeRoundRectCallout">
            <a:avLst>
              <a:gd name="adj1" fmla="val -7531"/>
              <a:gd name="adj2" fmla="val -81524"/>
              <a:gd name="adj3" fmla="val 16667"/>
            </a:avLst>
          </a:prstGeom>
          <a:solidFill>
            <a:srgbClr val="84AFB6"/>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r>
              <a:rPr lang="de-DE" sz="1800" b="1" dirty="0">
                <a:solidFill>
                  <a:schemeClr val="bg1"/>
                </a:solidFill>
                <a:latin typeface="Calibri" panose="020F0502020204030204" pitchFamily="34" charset="0"/>
                <a:cs typeface="Calibri" panose="020F0502020204030204" pitchFamily="34" charset="0"/>
              </a:rPr>
              <a:t>Digitale Werkzeuge bringen nichts, aber die Schulleitung zwingt </a:t>
            </a:r>
            <a:r>
              <a:rPr lang="de-DE" sz="1800" b="1" dirty="0" smtClean="0">
                <a:solidFill>
                  <a:schemeClr val="bg1"/>
                </a:solidFill>
                <a:latin typeface="Calibri" panose="020F0502020204030204" pitchFamily="34" charset="0"/>
                <a:cs typeface="Calibri" panose="020F0502020204030204" pitchFamily="34" charset="0"/>
              </a:rPr>
              <a:t>mich, </a:t>
            </a:r>
            <a:r>
              <a:rPr lang="de-DE" sz="1800" b="1" dirty="0">
                <a:solidFill>
                  <a:schemeClr val="bg1"/>
                </a:solidFill>
                <a:latin typeface="Calibri" panose="020F0502020204030204" pitchFamily="34" charset="0"/>
                <a:cs typeface="Calibri" panose="020F0502020204030204" pitchFamily="34" charset="0"/>
              </a:rPr>
              <a:t>sie einzusetzen!</a:t>
            </a:r>
          </a:p>
        </p:txBody>
      </p:sp>
      <p:sp>
        <p:nvSpPr>
          <p:cNvPr id="2" name="Textfeld 1"/>
          <p:cNvSpPr txBox="1"/>
          <p:nvPr/>
        </p:nvSpPr>
        <p:spPr>
          <a:xfrm>
            <a:off x="4526568" y="3284984"/>
            <a:ext cx="1135888" cy="369332"/>
          </a:xfrm>
          <a:prstGeom prst="rect">
            <a:avLst/>
          </a:prstGeom>
          <a:noFill/>
        </p:spPr>
        <p:txBody>
          <a:bodyPr wrap="none" rtlCol="0">
            <a:spAutoFit/>
          </a:bodyPr>
          <a:lstStyle/>
          <a:p>
            <a:r>
              <a:rPr lang="de-DE" sz="1800" smtClean="0">
                <a:latin typeface="Calibri" panose="020F0502020204030204" pitchFamily="34" charset="0"/>
              </a:rPr>
              <a:t>Häufigkeit</a:t>
            </a:r>
            <a:endParaRPr lang="de-DE" sz="1800" dirty="0">
              <a:latin typeface="Calibri" panose="020F0502020204030204" pitchFamily="34" charset="0"/>
            </a:endParaRPr>
          </a:p>
        </p:txBody>
      </p:sp>
      <p:sp>
        <p:nvSpPr>
          <p:cNvPr id="15" name="Textfeld 14"/>
          <p:cNvSpPr txBox="1"/>
          <p:nvPr/>
        </p:nvSpPr>
        <p:spPr>
          <a:xfrm rot="16200000">
            <a:off x="3230456" y="2535858"/>
            <a:ext cx="1670137" cy="369332"/>
          </a:xfrm>
          <a:prstGeom prst="rect">
            <a:avLst/>
          </a:prstGeom>
          <a:noFill/>
        </p:spPr>
        <p:txBody>
          <a:bodyPr wrap="none" rtlCol="0">
            <a:spAutoFit/>
          </a:bodyPr>
          <a:lstStyle/>
          <a:p>
            <a:r>
              <a:rPr lang="de-DE" sz="1800" dirty="0" smtClean="0">
                <a:latin typeface="Calibri" panose="020F0502020204030204" pitchFamily="34" charset="0"/>
              </a:rPr>
              <a:t>Überzeugungen</a:t>
            </a:r>
            <a:endParaRPr lang="de-DE" sz="1800" dirty="0">
              <a:latin typeface="Calibri" panose="020F0502020204030204" pitchFamily="34" charset="0"/>
            </a:endParaRPr>
          </a:p>
        </p:txBody>
      </p:sp>
    </p:spTree>
    <p:extLst>
      <p:ext uri="{BB962C8B-B14F-4D97-AF65-F5344CB8AC3E}">
        <p14:creationId xmlns:p14="http://schemas.microsoft.com/office/powerpoint/2010/main" val="980559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Wo ordnen Sie sich ein?</a:t>
            </a:r>
          </a:p>
        </p:txBody>
      </p:sp>
      <p:sp>
        <p:nvSpPr>
          <p:cNvPr id="7" name="Rechteck 6"/>
          <p:cNvSpPr/>
          <p:nvPr/>
        </p:nvSpPr>
        <p:spPr bwMode="auto">
          <a:xfrm>
            <a:off x="-324544" y="980728"/>
            <a:ext cx="6264696" cy="367240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
        <p:nvSpPr>
          <p:cNvPr id="6" name="Rechteck 5"/>
          <p:cNvSpPr/>
          <p:nvPr/>
        </p:nvSpPr>
        <p:spPr bwMode="auto">
          <a:xfrm>
            <a:off x="-108520" y="980728"/>
            <a:ext cx="6480720" cy="3528392"/>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
        <p:nvSpPr>
          <p:cNvPr id="8" name="Rechteck 7"/>
          <p:cNvSpPr/>
          <p:nvPr/>
        </p:nvSpPr>
        <p:spPr bwMode="auto">
          <a:xfrm>
            <a:off x="323528" y="1124744"/>
            <a:ext cx="5832648" cy="338437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de-DE" sz="2000" b="1" kern="0" dirty="0">
                <a:solidFill>
                  <a:prstClr val="black">
                    <a:lumMod val="95000"/>
                    <a:lumOff val="5000"/>
                  </a:prstClr>
                </a:solidFill>
                <a:latin typeface="Calibri" charset="0"/>
                <a:ea typeface="Calibri" charset="0"/>
                <a:cs typeface="Calibri" charset="0"/>
              </a:rPr>
              <a:t>Beantworten Sie die Fragen zunächst für sich selbst</a:t>
            </a:r>
            <a:r>
              <a:rPr lang="de-DE" sz="2000" b="1" kern="0" dirty="0" smtClean="0">
                <a:solidFill>
                  <a:prstClr val="black">
                    <a:lumMod val="95000"/>
                    <a:lumOff val="5000"/>
                  </a:prstClr>
                </a:solidFill>
                <a:latin typeface="Calibri" charset="0"/>
                <a:ea typeface="Calibri" charset="0"/>
                <a:cs typeface="Calibri" charset="0"/>
              </a:rPr>
              <a:t>:</a:t>
            </a:r>
          </a:p>
          <a:p>
            <a:pPr lvl="0"/>
            <a:endParaRPr lang="de-DE" sz="2000" kern="0" dirty="0">
              <a:solidFill>
                <a:prstClr val="black">
                  <a:lumMod val="95000"/>
                  <a:lumOff val="5000"/>
                </a:prstClr>
              </a:solidFill>
            </a:endParaRPr>
          </a:p>
          <a:p>
            <a:pPr marL="342900" indent="-342900">
              <a:buClr>
                <a:schemeClr val="tx2"/>
              </a:buClr>
              <a:buFont typeface="Wingdings" charset="2"/>
              <a:buChar char="§"/>
            </a:pPr>
            <a:r>
              <a:rPr lang="de-DE" sz="2000" dirty="0" smtClean="0">
                <a:latin typeface="Calibri"/>
                <a:cs typeface="Calibri"/>
              </a:rPr>
              <a:t>Warum </a:t>
            </a:r>
            <a:r>
              <a:rPr lang="de-DE" sz="2000" dirty="0">
                <a:latin typeface="Calibri"/>
                <a:cs typeface="Calibri"/>
              </a:rPr>
              <a:t>sind Sie eher überzeugt oder eher nicht überzeugt von digitalen Werkzeugen?</a:t>
            </a:r>
          </a:p>
          <a:p>
            <a:pPr marL="342900" indent="-342900">
              <a:buClr>
                <a:schemeClr val="tx2"/>
              </a:buClr>
              <a:buFont typeface="Wingdings" charset="2"/>
              <a:buChar char="§"/>
            </a:pPr>
            <a:endParaRPr lang="de-DE" sz="2000" dirty="0">
              <a:latin typeface="Calibri"/>
              <a:cs typeface="Calibri"/>
            </a:endParaRPr>
          </a:p>
          <a:p>
            <a:pPr marL="342900" indent="-342900">
              <a:buClr>
                <a:schemeClr val="tx2"/>
              </a:buClr>
              <a:buFont typeface="Wingdings" charset="2"/>
              <a:buChar char="§"/>
            </a:pPr>
            <a:r>
              <a:rPr lang="de-DE" sz="2000" dirty="0">
                <a:latin typeface="Calibri"/>
                <a:cs typeface="Calibri"/>
              </a:rPr>
              <a:t>Falls Sie überzeugt sind, aber digitale Werkzeuge selten nutzen, woran liegt das?</a:t>
            </a:r>
          </a:p>
          <a:p>
            <a:pPr marL="342900" indent="-342900">
              <a:buClr>
                <a:schemeClr val="tx2"/>
              </a:buClr>
              <a:buFont typeface="Wingdings" charset="2"/>
              <a:buChar char="§"/>
            </a:pPr>
            <a:endParaRPr lang="de-DE" sz="2000" dirty="0">
              <a:latin typeface="Calibri"/>
              <a:cs typeface="Calibri"/>
            </a:endParaRPr>
          </a:p>
          <a:p>
            <a:pPr marL="342900" indent="-342900">
              <a:buClr>
                <a:schemeClr val="tx2"/>
              </a:buClr>
              <a:buFont typeface="Wingdings" charset="2"/>
              <a:buChar char="§"/>
            </a:pPr>
            <a:r>
              <a:rPr lang="de-DE" sz="2000" dirty="0">
                <a:latin typeface="Calibri"/>
                <a:cs typeface="Calibri"/>
              </a:rPr>
              <a:t>Falls Sie nicht überzeugt sind, aber digitale Werkzeuge häufig nutzen, woran liegt das</a:t>
            </a:r>
            <a:r>
              <a:rPr lang="de-DE" sz="2000" dirty="0" smtClean="0">
                <a:latin typeface="Calibri"/>
                <a:cs typeface="Calibri"/>
              </a:rPr>
              <a:t>?</a:t>
            </a:r>
            <a:endParaRPr lang="de-DE" sz="2000" dirty="0">
              <a:latin typeface="Calibri"/>
              <a:cs typeface="Calibri"/>
            </a:endParaRPr>
          </a:p>
        </p:txBody>
      </p:sp>
    </p:spTree>
    <p:extLst>
      <p:ext uri="{BB962C8B-B14F-4D97-AF65-F5344CB8AC3E}">
        <p14:creationId xmlns:p14="http://schemas.microsoft.com/office/powerpoint/2010/main" val="7332408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fontScale="90000"/>
          </a:bodyPr>
          <a:lstStyle/>
          <a:p>
            <a:r>
              <a:rPr lang="de-DE" dirty="0"/>
              <a:t>Wo ordnen Sie sich ein?</a:t>
            </a:r>
            <a:endParaRPr lang="en-GB" dirty="0"/>
          </a:p>
        </p:txBody>
      </p:sp>
      <p:cxnSp>
        <p:nvCxnSpPr>
          <p:cNvPr id="26" name="Gerade Verbindung mit Pfeil 25"/>
          <p:cNvCxnSpPr/>
          <p:nvPr/>
        </p:nvCxnSpPr>
        <p:spPr bwMode="auto">
          <a:xfrm flipV="1">
            <a:off x="4284440" y="2636090"/>
            <a:ext cx="0" cy="4032448"/>
          </a:xfrm>
          <a:prstGeom prst="straightConnector1">
            <a:avLst/>
          </a:prstGeom>
          <a:solidFill>
            <a:schemeClr val="accent1"/>
          </a:solidFill>
          <a:ln w="88900" cap="flat" cmpd="sng" algn="ctr">
            <a:solidFill>
              <a:schemeClr val="tx2"/>
            </a:solidFill>
            <a:prstDash val="solid"/>
            <a:round/>
            <a:headEnd type="triangle" w="med" len="med"/>
            <a:tailEnd type="triangle"/>
          </a:ln>
          <a:effectLst/>
        </p:spPr>
      </p:cxnSp>
      <p:sp>
        <p:nvSpPr>
          <p:cNvPr id="28" name="Rechteck 27"/>
          <p:cNvSpPr/>
          <p:nvPr/>
        </p:nvSpPr>
        <p:spPr bwMode="auto">
          <a:xfrm>
            <a:off x="4491544" y="2348058"/>
            <a:ext cx="2744752" cy="57606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57200" fontAlgn="auto">
              <a:spcBef>
                <a:spcPts val="0"/>
              </a:spcBef>
              <a:spcAft>
                <a:spcPts val="0"/>
              </a:spcAft>
            </a:pPr>
            <a:r>
              <a:rPr lang="de-DE" sz="2000" dirty="0">
                <a:solidFill>
                  <a:prstClr val="black"/>
                </a:solidFill>
                <a:latin typeface="Calibri"/>
                <a:ea typeface=""/>
                <a:cs typeface=""/>
              </a:rPr>
              <a:t>p</a:t>
            </a:r>
            <a:r>
              <a:rPr lang="de-DE" sz="2000" dirty="0" smtClean="0">
                <a:solidFill>
                  <a:prstClr val="black"/>
                </a:solidFill>
                <a:latin typeface="Calibri"/>
                <a:ea typeface=""/>
                <a:cs typeface=""/>
              </a:rPr>
              <a:t>ositive </a:t>
            </a:r>
            <a:r>
              <a:rPr lang="de-DE" sz="2000" dirty="0">
                <a:solidFill>
                  <a:prstClr val="black"/>
                </a:solidFill>
                <a:latin typeface="Calibri"/>
                <a:ea typeface=""/>
                <a:cs typeface=""/>
              </a:rPr>
              <a:t>Überzeugung zu digitalen Werkzeugen</a:t>
            </a:r>
          </a:p>
          <a:p>
            <a:pPr defTabSz="457200" fontAlgn="auto">
              <a:spcBef>
                <a:spcPts val="0"/>
              </a:spcBef>
              <a:spcAft>
                <a:spcPts val="0"/>
              </a:spcAft>
            </a:pPr>
            <a:endParaRPr lang="de-DE" sz="2000" dirty="0">
              <a:solidFill>
                <a:prstClr val="black"/>
              </a:solidFill>
              <a:latin typeface="Calibri"/>
              <a:ea typeface=""/>
              <a:cs typeface=""/>
            </a:endParaRPr>
          </a:p>
        </p:txBody>
      </p:sp>
      <p:sp>
        <p:nvSpPr>
          <p:cNvPr id="29" name="Rechteck 28"/>
          <p:cNvSpPr/>
          <p:nvPr/>
        </p:nvSpPr>
        <p:spPr bwMode="auto">
          <a:xfrm>
            <a:off x="1332585" y="6093296"/>
            <a:ext cx="2744752" cy="57606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defTabSz="457200" fontAlgn="auto">
              <a:spcBef>
                <a:spcPts val="0"/>
              </a:spcBef>
              <a:spcAft>
                <a:spcPts val="0"/>
              </a:spcAft>
            </a:pPr>
            <a:r>
              <a:rPr lang="de-DE" sz="2000" dirty="0">
                <a:solidFill>
                  <a:prstClr val="black"/>
                </a:solidFill>
                <a:latin typeface="Calibri"/>
                <a:ea typeface=""/>
                <a:cs typeface=""/>
              </a:rPr>
              <a:t>n</a:t>
            </a:r>
            <a:r>
              <a:rPr lang="de-DE" sz="2000" dirty="0" smtClean="0">
                <a:solidFill>
                  <a:prstClr val="black"/>
                </a:solidFill>
                <a:latin typeface="Calibri"/>
                <a:ea typeface=""/>
                <a:cs typeface=""/>
              </a:rPr>
              <a:t>egative </a:t>
            </a:r>
            <a:r>
              <a:rPr lang="de-DE" sz="2000" dirty="0">
                <a:solidFill>
                  <a:prstClr val="black"/>
                </a:solidFill>
                <a:latin typeface="Calibri"/>
                <a:ea typeface=""/>
                <a:cs typeface=""/>
              </a:rPr>
              <a:t>Überzeugung zu digitalen Werkzeugen</a:t>
            </a:r>
          </a:p>
          <a:p>
            <a:pPr defTabSz="457200" fontAlgn="auto">
              <a:spcBef>
                <a:spcPts val="0"/>
              </a:spcBef>
              <a:spcAft>
                <a:spcPts val="0"/>
              </a:spcAft>
            </a:pPr>
            <a:endParaRPr lang="de-DE" sz="2000" dirty="0">
              <a:solidFill>
                <a:prstClr val="black"/>
              </a:solidFill>
              <a:latin typeface="Calibri"/>
              <a:ea typeface=""/>
              <a:cs typeface=""/>
            </a:endParaRPr>
          </a:p>
        </p:txBody>
      </p:sp>
      <p:sp>
        <p:nvSpPr>
          <p:cNvPr id="30" name="Rechteck 29"/>
          <p:cNvSpPr/>
          <p:nvPr/>
        </p:nvSpPr>
        <p:spPr bwMode="auto">
          <a:xfrm>
            <a:off x="6291744" y="4292274"/>
            <a:ext cx="2744752" cy="57606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457200" fontAlgn="auto">
              <a:spcBef>
                <a:spcPts val="0"/>
              </a:spcBef>
              <a:spcAft>
                <a:spcPts val="0"/>
              </a:spcAft>
            </a:pPr>
            <a:r>
              <a:rPr lang="de-DE" sz="2000" dirty="0">
                <a:solidFill>
                  <a:prstClr val="black"/>
                </a:solidFill>
                <a:latin typeface="Calibri"/>
                <a:ea typeface=""/>
                <a:cs typeface=""/>
              </a:rPr>
              <a:t>h</a:t>
            </a:r>
            <a:r>
              <a:rPr lang="de-DE" sz="2000" dirty="0" smtClean="0">
                <a:solidFill>
                  <a:prstClr val="black"/>
                </a:solidFill>
                <a:latin typeface="Calibri"/>
                <a:ea typeface=""/>
                <a:cs typeface=""/>
              </a:rPr>
              <a:t>äufiger </a:t>
            </a:r>
            <a:r>
              <a:rPr lang="de-DE" sz="2000" dirty="0">
                <a:solidFill>
                  <a:prstClr val="black"/>
                </a:solidFill>
                <a:latin typeface="Calibri"/>
                <a:ea typeface=""/>
                <a:cs typeface=""/>
              </a:rPr>
              <a:t>Einsatz</a:t>
            </a:r>
          </a:p>
          <a:p>
            <a:pPr defTabSz="457200" fontAlgn="auto">
              <a:spcBef>
                <a:spcPts val="0"/>
              </a:spcBef>
              <a:spcAft>
                <a:spcPts val="0"/>
              </a:spcAft>
            </a:pPr>
            <a:r>
              <a:rPr lang="de-DE" sz="2000" dirty="0">
                <a:solidFill>
                  <a:prstClr val="black"/>
                </a:solidFill>
                <a:latin typeface="Calibri"/>
                <a:ea typeface=""/>
                <a:cs typeface=""/>
              </a:rPr>
              <a:t>digitaler Werkzeuge</a:t>
            </a:r>
          </a:p>
          <a:p>
            <a:pPr defTabSz="457200" fontAlgn="auto">
              <a:spcBef>
                <a:spcPts val="0"/>
              </a:spcBef>
              <a:spcAft>
                <a:spcPts val="0"/>
              </a:spcAft>
            </a:pPr>
            <a:endParaRPr lang="de-DE" sz="2000" dirty="0">
              <a:solidFill>
                <a:prstClr val="black"/>
              </a:solidFill>
              <a:latin typeface="Calibri"/>
              <a:ea typeface=""/>
              <a:cs typeface=""/>
            </a:endParaRPr>
          </a:p>
        </p:txBody>
      </p:sp>
      <p:sp>
        <p:nvSpPr>
          <p:cNvPr id="31" name="Rechteck 30"/>
          <p:cNvSpPr/>
          <p:nvPr/>
        </p:nvSpPr>
        <p:spPr bwMode="auto">
          <a:xfrm>
            <a:off x="-468088" y="4292274"/>
            <a:ext cx="2727384" cy="57606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defTabSz="457200" fontAlgn="auto">
              <a:spcBef>
                <a:spcPts val="0"/>
              </a:spcBef>
              <a:spcAft>
                <a:spcPts val="0"/>
              </a:spcAft>
            </a:pPr>
            <a:r>
              <a:rPr lang="de-DE" sz="2000" dirty="0">
                <a:solidFill>
                  <a:prstClr val="black"/>
                </a:solidFill>
                <a:latin typeface="Calibri"/>
                <a:ea typeface=""/>
                <a:cs typeface=""/>
              </a:rPr>
              <a:t>s</a:t>
            </a:r>
            <a:r>
              <a:rPr lang="de-DE" sz="2000" dirty="0" smtClean="0">
                <a:solidFill>
                  <a:prstClr val="black"/>
                </a:solidFill>
                <a:latin typeface="Calibri"/>
                <a:ea typeface=""/>
                <a:cs typeface=""/>
              </a:rPr>
              <a:t>eltener </a:t>
            </a:r>
            <a:r>
              <a:rPr lang="de-DE" sz="2000" dirty="0">
                <a:solidFill>
                  <a:prstClr val="black"/>
                </a:solidFill>
                <a:latin typeface="Calibri"/>
                <a:ea typeface=""/>
                <a:cs typeface=""/>
              </a:rPr>
              <a:t>Einsatz</a:t>
            </a:r>
          </a:p>
          <a:p>
            <a:pPr algn="r" defTabSz="457200" fontAlgn="auto">
              <a:spcBef>
                <a:spcPts val="0"/>
              </a:spcBef>
              <a:spcAft>
                <a:spcPts val="0"/>
              </a:spcAft>
            </a:pPr>
            <a:r>
              <a:rPr lang="de-DE" sz="2000" dirty="0">
                <a:solidFill>
                  <a:prstClr val="black"/>
                </a:solidFill>
                <a:latin typeface="Calibri"/>
                <a:ea typeface=""/>
                <a:cs typeface=""/>
              </a:rPr>
              <a:t>digitaler Werkzeuge</a:t>
            </a:r>
          </a:p>
          <a:p>
            <a:pPr algn="r" defTabSz="457200" fontAlgn="auto">
              <a:spcBef>
                <a:spcPts val="0"/>
              </a:spcBef>
              <a:spcAft>
                <a:spcPts val="0"/>
              </a:spcAft>
            </a:pPr>
            <a:endParaRPr lang="de-DE" sz="2000" dirty="0">
              <a:solidFill>
                <a:prstClr val="black"/>
              </a:solidFill>
              <a:latin typeface="Calibri"/>
              <a:ea typeface=""/>
              <a:cs typeface=""/>
            </a:endParaRPr>
          </a:p>
        </p:txBody>
      </p:sp>
      <p:sp>
        <p:nvSpPr>
          <p:cNvPr id="14" name="Rechteck 13"/>
          <p:cNvSpPr/>
          <p:nvPr/>
        </p:nvSpPr>
        <p:spPr bwMode="auto">
          <a:xfrm>
            <a:off x="-468088" y="1052736"/>
            <a:ext cx="6687824" cy="1008112"/>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
        <p:nvSpPr>
          <p:cNvPr id="15" name="Titel 5"/>
          <p:cNvSpPr txBox="1">
            <a:spLocks/>
          </p:cNvSpPr>
          <p:nvPr/>
        </p:nvSpPr>
        <p:spPr>
          <a:xfrm>
            <a:off x="323528" y="922551"/>
            <a:ext cx="5896208" cy="1196752"/>
          </a:xfrm>
          <a:prstGeom prst="rect">
            <a:avLst/>
          </a:prstGeom>
        </p:spPr>
        <p:txBody>
          <a:bodyPr vert="horz" lIns="91440" tIns="45720" rIns="91440" bIns="45720" rtlCol="0" anchor="ctr">
            <a:normAutofit/>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000" kern="0" dirty="0">
                <a:solidFill>
                  <a:schemeClr val="tx1">
                    <a:lumMod val="95000"/>
                    <a:lumOff val="5000"/>
                  </a:schemeClr>
                </a:solidFill>
              </a:rPr>
              <a:t>Stellen Sie sich im Raum entsprechend Ihrer Position im Koordinatensystem auf!</a:t>
            </a:r>
          </a:p>
        </p:txBody>
      </p:sp>
      <p:cxnSp>
        <p:nvCxnSpPr>
          <p:cNvPr id="11" name="Gerade Verbindung mit Pfeil 10"/>
          <p:cNvCxnSpPr/>
          <p:nvPr/>
        </p:nvCxnSpPr>
        <p:spPr bwMode="auto">
          <a:xfrm rot="5400000" flipV="1">
            <a:off x="4284440" y="2641827"/>
            <a:ext cx="0" cy="4032448"/>
          </a:xfrm>
          <a:prstGeom prst="straightConnector1">
            <a:avLst/>
          </a:prstGeom>
          <a:solidFill>
            <a:schemeClr val="accent1"/>
          </a:solidFill>
          <a:ln w="88900" cap="flat" cmpd="sng" algn="ctr">
            <a:solidFill>
              <a:schemeClr val="tx2"/>
            </a:solidFill>
            <a:prstDash val="solid"/>
            <a:round/>
            <a:headEnd type="none" w="med" len="med"/>
            <a:tailEnd type="triangle"/>
          </a:ln>
          <a:effectLst/>
        </p:spPr>
      </p:cxnSp>
      <p:sp>
        <p:nvSpPr>
          <p:cNvPr id="12" name="Textfeld 11"/>
          <p:cNvSpPr txBox="1"/>
          <p:nvPr/>
        </p:nvSpPr>
        <p:spPr>
          <a:xfrm>
            <a:off x="4535488" y="4329368"/>
            <a:ext cx="1135888" cy="369332"/>
          </a:xfrm>
          <a:prstGeom prst="rect">
            <a:avLst/>
          </a:prstGeom>
          <a:noFill/>
        </p:spPr>
        <p:txBody>
          <a:bodyPr wrap="none" rtlCol="0">
            <a:spAutoFit/>
          </a:bodyPr>
          <a:lstStyle/>
          <a:p>
            <a:r>
              <a:rPr lang="de-DE" sz="1800" smtClean="0">
                <a:latin typeface="Calibri" panose="020F0502020204030204" pitchFamily="34" charset="0"/>
              </a:rPr>
              <a:t>Häufigkeit</a:t>
            </a:r>
            <a:endParaRPr lang="de-DE" sz="1800" dirty="0">
              <a:latin typeface="Calibri" panose="020F0502020204030204" pitchFamily="34" charset="0"/>
            </a:endParaRPr>
          </a:p>
        </p:txBody>
      </p:sp>
      <p:sp>
        <p:nvSpPr>
          <p:cNvPr id="13" name="Textfeld 12"/>
          <p:cNvSpPr txBox="1"/>
          <p:nvPr/>
        </p:nvSpPr>
        <p:spPr>
          <a:xfrm rot="16200000">
            <a:off x="3239376" y="3548885"/>
            <a:ext cx="1670137" cy="369332"/>
          </a:xfrm>
          <a:prstGeom prst="rect">
            <a:avLst/>
          </a:prstGeom>
          <a:noFill/>
        </p:spPr>
        <p:txBody>
          <a:bodyPr wrap="none" rtlCol="0">
            <a:spAutoFit/>
          </a:bodyPr>
          <a:lstStyle/>
          <a:p>
            <a:r>
              <a:rPr lang="de-DE" sz="1800" dirty="0" smtClean="0">
                <a:latin typeface="Calibri" panose="020F0502020204030204" pitchFamily="34" charset="0"/>
              </a:rPr>
              <a:t>Überzeugungen</a:t>
            </a:r>
            <a:endParaRPr lang="de-DE" sz="1800" dirty="0">
              <a:latin typeface="Calibri" panose="020F0502020204030204" pitchFamily="34" charset="0"/>
            </a:endParaRPr>
          </a:p>
        </p:txBody>
      </p:sp>
    </p:spTree>
    <p:extLst>
      <p:ext uri="{BB962C8B-B14F-4D97-AF65-F5344CB8AC3E}">
        <p14:creationId xmlns:p14="http://schemas.microsoft.com/office/powerpoint/2010/main" val="4093141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rotWithShape="1">
          <a:blip r:embed="rId3"/>
          <a:srcRect t="19314" b="5720"/>
          <a:stretch/>
        </p:blipFill>
        <p:spPr>
          <a:xfrm>
            <a:off x="2195736" y="3213249"/>
            <a:ext cx="6804248" cy="3398480"/>
          </a:xfrm>
          <a:prstGeom prst="rect">
            <a:avLst/>
          </a:prstGeom>
        </p:spPr>
      </p:pic>
      <p:sp>
        <p:nvSpPr>
          <p:cNvPr id="6" name="Titel 5"/>
          <p:cNvSpPr>
            <a:spLocks noGrp="1"/>
          </p:cNvSpPr>
          <p:nvPr>
            <p:ph type="title"/>
          </p:nvPr>
        </p:nvSpPr>
        <p:spPr/>
        <p:txBody>
          <a:bodyPr>
            <a:normAutofit fontScale="90000"/>
          </a:bodyPr>
          <a:lstStyle/>
          <a:p>
            <a:r>
              <a:rPr lang="de-DE" dirty="0" err="1"/>
              <a:t>Candle</a:t>
            </a:r>
            <a:r>
              <a:rPr lang="de-DE" dirty="0"/>
              <a:t>-Light-Dinner</a:t>
            </a:r>
            <a:endParaRPr lang="en-GB" dirty="0"/>
          </a:p>
        </p:txBody>
      </p:sp>
      <p:sp>
        <p:nvSpPr>
          <p:cNvPr id="14" name="Rechteck 13"/>
          <p:cNvSpPr/>
          <p:nvPr/>
        </p:nvSpPr>
        <p:spPr bwMode="auto">
          <a:xfrm>
            <a:off x="-444558" y="1010887"/>
            <a:ext cx="8568480" cy="1786370"/>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
        <p:nvSpPr>
          <p:cNvPr id="15" name="Titel 5"/>
          <p:cNvSpPr txBox="1">
            <a:spLocks/>
          </p:cNvSpPr>
          <p:nvPr/>
        </p:nvSpPr>
        <p:spPr>
          <a:xfrm>
            <a:off x="340329" y="908721"/>
            <a:ext cx="7920408" cy="1944215"/>
          </a:xfrm>
          <a:prstGeom prst="rect">
            <a:avLst/>
          </a:prstGeom>
        </p:spPr>
        <p:txBody>
          <a:bodyPr vert="horz" lIns="91440" tIns="45720" rIns="91440" bIns="45720" rtlCol="0" anchor="ctr">
            <a:normAutofit/>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000" kern="0" dirty="0">
                <a:solidFill>
                  <a:schemeClr val="tx1">
                    <a:lumMod val="95000"/>
                    <a:lumOff val="5000"/>
                  </a:schemeClr>
                </a:solidFill>
              </a:rPr>
              <a:t>Finden Sie einen Partner, der sich nicht </a:t>
            </a:r>
            <a:r>
              <a:rPr lang="de-DE" sz="2000" kern="0" dirty="0" smtClean="0">
                <a:solidFill>
                  <a:schemeClr val="tx1">
                    <a:lumMod val="95000"/>
                    <a:lumOff val="5000"/>
                  </a:schemeClr>
                </a:solidFill>
              </a:rPr>
              <a:t>„in </a:t>
            </a:r>
            <a:r>
              <a:rPr lang="de-DE" sz="2000" kern="0" dirty="0">
                <a:solidFill>
                  <a:schemeClr val="tx1">
                    <a:lumMod val="95000"/>
                    <a:lumOff val="5000"/>
                  </a:schemeClr>
                </a:solidFill>
              </a:rPr>
              <a:t>Ihrer </a:t>
            </a:r>
            <a:r>
              <a:rPr lang="de-DE" sz="2000" kern="0" dirty="0" smtClean="0">
                <a:solidFill>
                  <a:schemeClr val="tx1">
                    <a:lumMod val="95000"/>
                    <a:lumOff val="5000"/>
                  </a:schemeClr>
                </a:solidFill>
              </a:rPr>
              <a:t>Nähe“ </a:t>
            </a:r>
            <a:r>
              <a:rPr lang="de-DE" sz="2000" kern="0" dirty="0">
                <a:solidFill>
                  <a:schemeClr val="tx1">
                    <a:lumMod val="95000"/>
                    <a:lumOff val="5000"/>
                  </a:schemeClr>
                </a:solidFill>
              </a:rPr>
              <a:t>positioniert hat.</a:t>
            </a:r>
            <a:br>
              <a:rPr lang="de-DE" sz="2000" kern="0" dirty="0">
                <a:solidFill>
                  <a:schemeClr val="tx1">
                    <a:lumMod val="95000"/>
                    <a:lumOff val="5000"/>
                  </a:schemeClr>
                </a:solidFill>
              </a:rPr>
            </a:br>
            <a:r>
              <a:rPr lang="de-DE" sz="2000" kern="0" dirty="0">
                <a:solidFill>
                  <a:schemeClr val="tx1">
                    <a:lumMod val="95000"/>
                    <a:lumOff val="5000"/>
                  </a:schemeClr>
                </a:solidFill>
              </a:rPr>
              <a:t/>
            </a:r>
            <a:br>
              <a:rPr lang="de-DE" sz="2000" kern="0" dirty="0">
                <a:solidFill>
                  <a:schemeClr val="tx1">
                    <a:lumMod val="95000"/>
                    <a:lumOff val="5000"/>
                  </a:schemeClr>
                </a:solidFill>
              </a:rPr>
            </a:br>
            <a:r>
              <a:rPr lang="de-DE" sz="2000" kern="0" dirty="0">
                <a:solidFill>
                  <a:schemeClr val="tx1">
                    <a:lumMod val="95000"/>
                    <a:lumOff val="5000"/>
                  </a:schemeClr>
                </a:solidFill>
              </a:rPr>
              <a:t>Tauschen Sie sich aus! </a:t>
            </a:r>
          </a:p>
          <a:p>
            <a:r>
              <a:rPr lang="de-DE" sz="2000" kern="0" dirty="0">
                <a:solidFill>
                  <a:schemeClr val="tx1">
                    <a:lumMod val="95000"/>
                    <a:lumOff val="5000"/>
                  </a:schemeClr>
                </a:solidFill>
              </a:rPr>
              <a:t>Welche Positionen vertreten Sie?</a:t>
            </a:r>
          </a:p>
        </p:txBody>
      </p:sp>
      <p:sp>
        <p:nvSpPr>
          <p:cNvPr id="3" name="Textfeld 2"/>
          <p:cNvSpPr txBox="1"/>
          <p:nvPr/>
        </p:nvSpPr>
        <p:spPr>
          <a:xfrm>
            <a:off x="6249679" y="6543996"/>
            <a:ext cx="2750305" cy="276999"/>
          </a:xfrm>
          <a:prstGeom prst="rect">
            <a:avLst/>
          </a:prstGeom>
          <a:noFill/>
        </p:spPr>
        <p:txBody>
          <a:bodyPr wrap="none" rtlCol="0">
            <a:spAutoFit/>
          </a:bodyPr>
          <a:lstStyle/>
          <a:p>
            <a:r>
              <a:rPr lang="de-DE" sz="1200" dirty="0">
                <a:latin typeface="Calibri" panose="020F0502020204030204" pitchFamily="34" charset="0"/>
              </a:rPr>
              <a:t>Cayo </a:t>
            </a:r>
            <a:r>
              <a:rPr lang="de-DE" sz="1200" dirty="0" err="1">
                <a:latin typeface="Calibri" panose="020F0502020204030204" pitchFamily="34" charset="0"/>
              </a:rPr>
              <a:t>Espanto</a:t>
            </a:r>
            <a:r>
              <a:rPr lang="de-DE" sz="1200" dirty="0">
                <a:latin typeface="Calibri" panose="020F0502020204030204" pitchFamily="34" charset="0"/>
              </a:rPr>
              <a:t> Private Island, CC BY-SA 4.0</a:t>
            </a:r>
          </a:p>
        </p:txBody>
      </p:sp>
    </p:spTree>
    <p:extLst>
      <p:ext uri="{BB962C8B-B14F-4D97-AF65-F5344CB8AC3E}">
        <p14:creationId xmlns:p14="http://schemas.microsoft.com/office/powerpoint/2010/main" val="4471312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323528" y="3140968"/>
            <a:ext cx="8424936" cy="490861"/>
          </a:xfrm>
        </p:spPr>
        <p:txBody>
          <a:bodyPr>
            <a:normAutofit fontScale="90000"/>
          </a:bodyPr>
          <a:lstStyle/>
          <a:p>
            <a:pPr algn="ctr"/>
            <a:r>
              <a:rPr lang="de-DE" dirty="0" smtClean="0"/>
              <a:t>Vortrag zum Mehrwert digitaler Werkzeuge</a:t>
            </a:r>
            <a:endParaRPr lang="de-DE" dirty="0"/>
          </a:p>
        </p:txBody>
      </p:sp>
    </p:spTree>
    <p:extLst>
      <p:ext uri="{BB962C8B-B14F-4D97-AF65-F5344CB8AC3E}">
        <p14:creationId xmlns:p14="http://schemas.microsoft.com/office/powerpoint/2010/main" val="5009627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el 1"/>
          <p:cNvSpPr>
            <a:spLocks noGrp="1"/>
          </p:cNvSpPr>
          <p:nvPr>
            <p:ph type="title"/>
          </p:nvPr>
        </p:nvSpPr>
        <p:spPr/>
        <p:txBody>
          <a:bodyPr>
            <a:normAutofit/>
          </a:bodyPr>
          <a:lstStyle/>
          <a:p>
            <a:r>
              <a:rPr lang="de-DE" sz="2500" dirty="0"/>
              <a:t>These zum Mehrwert digitaler Werkzeuge</a:t>
            </a:r>
          </a:p>
        </p:txBody>
      </p:sp>
      <p:sp>
        <p:nvSpPr>
          <p:cNvPr id="6" name="Inhaltsplatzhalter 2"/>
          <p:cNvSpPr>
            <a:spLocks noGrp="1"/>
          </p:cNvSpPr>
          <p:nvPr>
            <p:ph idx="1"/>
          </p:nvPr>
        </p:nvSpPr>
        <p:spPr>
          <a:xfrm>
            <a:off x="324000" y="1412776"/>
            <a:ext cx="7772400" cy="4446494"/>
          </a:xfrm>
        </p:spPr>
        <p:txBody>
          <a:bodyPr/>
          <a:lstStyle/>
          <a:p>
            <a:pPr marL="0" indent="0">
              <a:buNone/>
            </a:pPr>
            <a:r>
              <a:rPr lang="de-DE" dirty="0"/>
              <a:t>Digitale Werkzeuge unterstützen den Prozess der Begriffsbildung </a:t>
            </a:r>
            <a:br>
              <a:rPr lang="de-DE" dirty="0"/>
            </a:br>
            <a:r>
              <a:rPr lang="de-DE" dirty="0"/>
              <a:t>(z</a:t>
            </a:r>
            <a:r>
              <a:rPr lang="de-DE" dirty="0" smtClean="0"/>
              <a:t>. B</a:t>
            </a:r>
            <a:r>
              <a:rPr lang="de-DE" dirty="0"/>
              <a:t>. sich einen „Begriff“ </a:t>
            </a:r>
            <a:r>
              <a:rPr lang="de-DE" dirty="0" smtClean="0"/>
              <a:t>von einer </a:t>
            </a:r>
            <a:r>
              <a:rPr lang="de-DE" dirty="0"/>
              <a:t>Funktion zu machen) </a:t>
            </a:r>
            <a:r>
              <a:rPr lang="de-DE" dirty="0" smtClean="0"/>
              <a:t>durch:</a:t>
            </a:r>
            <a:endParaRPr lang="de-DE" dirty="0"/>
          </a:p>
          <a:p>
            <a:pPr>
              <a:buClr>
                <a:schemeClr val="tx2"/>
              </a:buClr>
            </a:pPr>
            <a:r>
              <a:rPr lang="de-DE" dirty="0" smtClean="0"/>
              <a:t>den </a:t>
            </a:r>
            <a:r>
              <a:rPr lang="de-DE" dirty="0"/>
              <a:t>leichten und häufigen Wechsel verschiedener </a:t>
            </a:r>
            <a:r>
              <a:rPr lang="de-DE" b="1" dirty="0"/>
              <a:t>Darstellungen. </a:t>
            </a:r>
            <a:r>
              <a:rPr lang="de-DE" dirty="0"/>
              <a:t>Dabei wird der Zusammenhang zwischen Term, Graph und Tabelle besser verstanden.</a:t>
            </a:r>
          </a:p>
          <a:p>
            <a:pPr>
              <a:buClr>
                <a:schemeClr val="tx2"/>
              </a:buClr>
            </a:pPr>
            <a:r>
              <a:rPr lang="de-DE" dirty="0" smtClean="0"/>
              <a:t>das </a:t>
            </a:r>
            <a:r>
              <a:rPr lang="de-DE" dirty="0"/>
              <a:t>leichtere Einbeziehen und Ausbilden verschiedener </a:t>
            </a:r>
            <a:r>
              <a:rPr lang="de-DE" b="1" dirty="0"/>
              <a:t>Grundvorstellungen.</a:t>
            </a:r>
            <a:r>
              <a:rPr lang="de-DE" sz="2400" dirty="0"/>
              <a:t/>
            </a:r>
            <a:br>
              <a:rPr lang="de-DE" sz="2400" dirty="0"/>
            </a:br>
            <a:r>
              <a:rPr lang="de-DE" sz="2400" dirty="0"/>
              <a:t>					             </a:t>
            </a:r>
            <a:r>
              <a:rPr lang="de-DE" sz="1200" dirty="0">
                <a:latin typeface="Arial" charset="0"/>
                <a:ea typeface="Arial" charset="0"/>
                <a:cs typeface="Arial" charset="0"/>
              </a:rPr>
              <a:t>(Barzel 2012; </a:t>
            </a:r>
            <a:r>
              <a:rPr lang="de-DE" sz="1200" dirty="0" err="1">
                <a:latin typeface="Arial" charset="0"/>
                <a:ea typeface="Arial" charset="0"/>
                <a:cs typeface="Arial" charset="0"/>
              </a:rPr>
              <a:t>Zbiek</a:t>
            </a:r>
            <a:r>
              <a:rPr lang="de-DE" sz="1200" dirty="0">
                <a:latin typeface="Arial" charset="0"/>
                <a:ea typeface="Arial" charset="0"/>
                <a:cs typeface="Arial" charset="0"/>
              </a:rPr>
              <a:t> et al. 2007)</a:t>
            </a:r>
          </a:p>
        </p:txBody>
      </p:sp>
    </p:spTree>
    <p:extLst>
      <p:ext uri="{BB962C8B-B14F-4D97-AF65-F5344CB8AC3E}">
        <p14:creationId xmlns:p14="http://schemas.microsoft.com/office/powerpoint/2010/main" val="33542268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p:cNvSpPr>
            <a:spLocks noGrp="1"/>
          </p:cNvSpPr>
          <p:nvPr>
            <p:ph type="ctrTitle"/>
          </p:nvPr>
        </p:nvSpPr>
        <p:spPr>
          <a:xfrm>
            <a:off x="633963" y="1997968"/>
            <a:ext cx="6170285" cy="1143000"/>
          </a:xfrm>
        </p:spPr>
        <p:txBody>
          <a:bodyPr>
            <a:noAutofit/>
          </a:bodyPr>
          <a:lstStyle/>
          <a:p>
            <a:r>
              <a:rPr lang="de-DE" dirty="0" smtClean="0">
                <a:solidFill>
                  <a:schemeClr val="tx2"/>
                </a:solidFill>
              </a:rPr>
              <a:t>Baustein 1 | Einstieg </a:t>
            </a:r>
            <a:br>
              <a:rPr lang="de-DE" dirty="0" smtClean="0">
                <a:solidFill>
                  <a:schemeClr val="tx2"/>
                </a:solidFill>
              </a:rPr>
            </a:br>
            <a:r>
              <a:rPr lang="de-DE" b="0" dirty="0" smtClean="0">
                <a:solidFill>
                  <a:schemeClr val="tx2"/>
                </a:solidFill>
              </a:rPr>
              <a:t>Einstieg in das Lehren und Lernen mit digitalen Werkzeugen</a:t>
            </a:r>
            <a:endParaRPr lang="de-DE" b="0" dirty="0">
              <a:solidFill>
                <a:schemeClr val="tx2"/>
              </a:solidFill>
            </a:endParaRPr>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549559"/>
            <a:ext cx="2876708" cy="526230"/>
          </a:xfrm>
          <a:prstGeom prst="rect">
            <a:avLst/>
          </a:prstGeom>
        </p:spPr>
      </p:pic>
    </p:spTree>
    <p:extLst>
      <p:ext uri="{BB962C8B-B14F-4D97-AF65-F5344CB8AC3E}">
        <p14:creationId xmlns:p14="http://schemas.microsoft.com/office/powerpoint/2010/main" val="16223326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2052309" y="1857018"/>
            <a:ext cx="5249334" cy="707886"/>
          </a:xfrm>
          <a:prstGeom prst="rect">
            <a:avLst/>
          </a:prstGeom>
        </p:spPr>
        <p:txBody>
          <a:bodyPr wrap="square">
            <a:spAutoFit/>
          </a:bodyPr>
          <a:lstStyle/>
          <a:p>
            <a:pPr lvl="1" defTabSz="457200" eaLnBrk="1" fontAlgn="auto" hangingPunct="1">
              <a:spcBef>
                <a:spcPts val="0"/>
              </a:spcBef>
              <a:spcAft>
                <a:spcPts val="0"/>
              </a:spcAft>
            </a:pPr>
            <a:r>
              <a:rPr lang="de-DE" sz="2000" dirty="0">
                <a:solidFill>
                  <a:prstClr val="black"/>
                </a:solidFill>
                <a:latin typeface="Calibri" panose="020F0502020204030204" pitchFamily="34" charset="0"/>
                <a:ea typeface="+mn-ea"/>
                <a:cs typeface="+mn-cs"/>
              </a:rPr>
              <a:t>Mathematische Begriffe sind abstrakt.</a:t>
            </a:r>
          </a:p>
          <a:p>
            <a:pPr lvl="1" defTabSz="457200" eaLnBrk="1" fontAlgn="auto" hangingPunct="1">
              <a:spcBef>
                <a:spcPts val="0"/>
              </a:spcBef>
              <a:spcAft>
                <a:spcPts val="0"/>
              </a:spcAft>
            </a:pPr>
            <a:r>
              <a:rPr lang="de-DE" sz="2000" dirty="0">
                <a:solidFill>
                  <a:prstClr val="black"/>
                </a:solidFill>
                <a:latin typeface="Calibri" panose="020F0502020204030204" pitchFamily="34" charset="0"/>
                <a:ea typeface="+mn-ea"/>
                <a:cs typeface="+mn-cs"/>
              </a:rPr>
              <a:t>Sie benötigen verschiedene Darstellungen.</a:t>
            </a:r>
          </a:p>
        </p:txBody>
      </p:sp>
      <p:sp>
        <p:nvSpPr>
          <p:cNvPr id="4" name="Rechteck 3"/>
          <p:cNvSpPr/>
          <p:nvPr/>
        </p:nvSpPr>
        <p:spPr>
          <a:xfrm>
            <a:off x="936883" y="1201836"/>
            <a:ext cx="3387165" cy="461665"/>
          </a:xfrm>
          <a:prstGeom prst="rect">
            <a:avLst/>
          </a:prstGeom>
        </p:spPr>
        <p:txBody>
          <a:bodyPr wrap="none">
            <a:spAutoFit/>
          </a:bodyPr>
          <a:lstStyle/>
          <a:p>
            <a:pPr defTabSz="457200" eaLnBrk="1" fontAlgn="auto" hangingPunct="1">
              <a:spcBef>
                <a:spcPts val="0"/>
              </a:spcBef>
              <a:spcAft>
                <a:spcPts val="0"/>
              </a:spcAft>
            </a:pPr>
            <a:r>
              <a:rPr lang="de-DE" b="1" dirty="0">
                <a:solidFill>
                  <a:prstClr val="black"/>
                </a:solidFill>
                <a:latin typeface="Calibri" panose="020F0502020204030204" pitchFamily="34" charset="0"/>
                <a:ea typeface="+mn-ea"/>
                <a:cs typeface="+mn-cs"/>
              </a:rPr>
              <a:t>...in der</a:t>
            </a:r>
            <a:r>
              <a:rPr lang="de-DE" b="1" dirty="0">
                <a:solidFill>
                  <a:srgbClr val="000000"/>
                </a:solidFill>
                <a:latin typeface="Calibri" panose="020F0502020204030204" pitchFamily="34" charset="0"/>
                <a:ea typeface="+mn-ea"/>
                <a:cs typeface="+mn-cs"/>
              </a:rPr>
              <a:t> Fachmathematik</a:t>
            </a:r>
            <a:endParaRPr lang="de-DE" b="1" dirty="0">
              <a:solidFill>
                <a:srgbClr val="FFFFFF"/>
              </a:solidFill>
              <a:latin typeface="Calibri" panose="020F0502020204030204" pitchFamily="34" charset="0"/>
              <a:ea typeface="+mn-ea"/>
              <a:cs typeface="+mn-cs"/>
            </a:endParaRPr>
          </a:p>
        </p:txBody>
      </p:sp>
      <p:sp>
        <p:nvSpPr>
          <p:cNvPr id="5" name="Rechteck 4"/>
          <p:cNvSpPr/>
          <p:nvPr/>
        </p:nvSpPr>
        <p:spPr>
          <a:xfrm>
            <a:off x="5724128" y="1201836"/>
            <a:ext cx="2075809" cy="461665"/>
          </a:xfrm>
          <a:prstGeom prst="rect">
            <a:avLst/>
          </a:prstGeom>
        </p:spPr>
        <p:txBody>
          <a:bodyPr wrap="none">
            <a:spAutoFit/>
          </a:bodyPr>
          <a:lstStyle/>
          <a:p>
            <a:pPr defTabSz="457200" eaLnBrk="1" fontAlgn="auto" hangingPunct="1">
              <a:spcBef>
                <a:spcPts val="0"/>
              </a:spcBef>
              <a:spcAft>
                <a:spcPts val="0"/>
              </a:spcAft>
            </a:pPr>
            <a:r>
              <a:rPr lang="de-DE" b="1" dirty="0">
                <a:solidFill>
                  <a:prstClr val="black"/>
                </a:solidFill>
                <a:latin typeface="Calibri" panose="020F0502020204030204" pitchFamily="34" charset="0"/>
                <a:ea typeface="+mn-ea"/>
                <a:cs typeface="+mn-cs"/>
              </a:rPr>
              <a:t>...in der Schule</a:t>
            </a:r>
          </a:p>
        </p:txBody>
      </p:sp>
      <p:sp>
        <p:nvSpPr>
          <p:cNvPr id="6" name="Inhaltsplatzhalter 1"/>
          <p:cNvSpPr txBox="1">
            <a:spLocks/>
          </p:cNvSpPr>
          <p:nvPr/>
        </p:nvSpPr>
        <p:spPr>
          <a:xfrm>
            <a:off x="353381" y="2614508"/>
            <a:ext cx="3970667" cy="3280396"/>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00050" fontAlgn="auto">
              <a:spcAft>
                <a:spcPts val="0"/>
              </a:spcAft>
              <a:buClr>
                <a:schemeClr val="tx2"/>
              </a:buClr>
              <a:buFont typeface="Wingdings" charset="2"/>
              <a:buChar char="§"/>
            </a:pPr>
            <a:r>
              <a:rPr lang="de-DE" sz="2000" dirty="0">
                <a:latin typeface="Calibri" panose="020F0502020204030204" pitchFamily="34" charset="0"/>
              </a:rPr>
              <a:t>Konventionelle Begriffe mit präzisen Formulierungen</a:t>
            </a:r>
          </a:p>
          <a:p>
            <a:pPr marL="57150" indent="0" fontAlgn="auto">
              <a:spcAft>
                <a:spcPts val="0"/>
              </a:spcAft>
              <a:buClr>
                <a:schemeClr val="tx2"/>
              </a:buClr>
              <a:buFont typeface="Arial"/>
              <a:buNone/>
            </a:pPr>
            <a:endParaRPr lang="de-DE" sz="2000" dirty="0">
              <a:latin typeface="Calibri" panose="020F0502020204030204" pitchFamily="34" charset="0"/>
            </a:endParaRPr>
          </a:p>
          <a:p>
            <a:pPr marL="400050" fontAlgn="auto">
              <a:spcAft>
                <a:spcPts val="0"/>
              </a:spcAft>
              <a:buClr>
                <a:schemeClr val="tx2"/>
              </a:buClr>
              <a:buFont typeface="Wingdings" charset="2"/>
              <a:buChar char="§"/>
            </a:pPr>
            <a:r>
              <a:rPr lang="de-DE" sz="2000" dirty="0">
                <a:latin typeface="Calibri" panose="020F0502020204030204" pitchFamily="34" charset="0"/>
              </a:rPr>
              <a:t>Geringe Bedeutungsvariation aufgrund eines langen Ausschärfungsprozesses</a:t>
            </a:r>
          </a:p>
          <a:p>
            <a:pPr marL="400050" fontAlgn="auto">
              <a:spcAft>
                <a:spcPts val="0"/>
              </a:spcAft>
              <a:buClr>
                <a:schemeClr val="tx2"/>
              </a:buClr>
              <a:buFont typeface="Wingdings" charset="2"/>
              <a:buChar char="§"/>
            </a:pPr>
            <a:endParaRPr lang="de-DE" sz="2000" dirty="0">
              <a:latin typeface="Calibri" panose="020F0502020204030204" pitchFamily="34" charset="0"/>
            </a:endParaRPr>
          </a:p>
          <a:p>
            <a:pPr marL="400050" fontAlgn="auto">
              <a:spcAft>
                <a:spcPts val="0"/>
              </a:spcAft>
              <a:buClr>
                <a:schemeClr val="tx2"/>
              </a:buClr>
              <a:buFont typeface="Wingdings" charset="2"/>
              <a:buChar char="§"/>
            </a:pPr>
            <a:r>
              <a:rPr lang="de-DE" sz="2000" dirty="0">
                <a:latin typeface="Calibri" panose="020F0502020204030204" pitchFamily="34" charset="0"/>
              </a:rPr>
              <a:t>Von Experten aus der Rückschau gebildet</a:t>
            </a:r>
          </a:p>
        </p:txBody>
      </p:sp>
      <p:sp>
        <p:nvSpPr>
          <p:cNvPr id="7" name="Inhaltsplatzhalter 1"/>
          <p:cNvSpPr txBox="1">
            <a:spLocks/>
          </p:cNvSpPr>
          <p:nvPr/>
        </p:nvSpPr>
        <p:spPr>
          <a:xfrm>
            <a:off x="5029904" y="2564904"/>
            <a:ext cx="3728762" cy="3330000"/>
          </a:xfrm>
          <a:prstGeom prst="rect">
            <a:avLst/>
          </a:prstGeom>
        </p:spPr>
        <p:txBody>
          <a:bodyPr vert="horz" lIns="91440" tIns="45720" rIns="91440" bIns="45720" rtlCol="0">
            <a:noAutofit/>
          </a:bodyPr>
          <a:lstStyle>
            <a:lvl1pPr marL="400050" indent="-342900">
              <a:spcBef>
                <a:spcPct val="20000"/>
              </a:spcBef>
              <a:buClr>
                <a:schemeClr val="accent5">
                  <a:lumMod val="75000"/>
                </a:schemeClr>
              </a:buClr>
              <a:buFont typeface="Wingdings" charset="2"/>
              <a:buChar char="§"/>
              <a:defRPr sz="2000">
                <a:solidFill>
                  <a:srgbClr val="000000"/>
                </a:solidFill>
              </a:defRPr>
            </a:lvl1pPr>
            <a:lvl2pPr marL="742950" indent="-285750">
              <a:spcBef>
                <a:spcPct val="20000"/>
              </a:spcBef>
              <a:buFont typeface="Arial"/>
              <a:buChar char="–"/>
              <a:defRPr sz="2800"/>
            </a:lvl2pPr>
            <a:lvl3pPr marL="1143000" indent="-228600">
              <a:spcBef>
                <a:spcPct val="20000"/>
              </a:spcBef>
              <a:buFont typeface="Arial"/>
              <a:buChar char="•"/>
              <a:defRPr sz="2400"/>
            </a:lvl3pPr>
            <a:lvl4pPr marL="1600200" indent="-228600">
              <a:spcBef>
                <a:spcPct val="20000"/>
              </a:spcBef>
              <a:buFont typeface="Arial"/>
              <a:buChar char="–"/>
              <a:defRPr sz="2000"/>
            </a:lvl4pPr>
            <a:lvl5pPr marL="2057400" indent="-228600">
              <a:spcBef>
                <a:spcPct val="20000"/>
              </a:spcBef>
              <a:buFont typeface="Arial"/>
              <a:buChar char="»"/>
              <a:defRPr sz="2000"/>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marL="400050" lvl="1" indent="-342900" defTabSz="457200" eaLnBrk="1" fontAlgn="auto" hangingPunct="1">
              <a:spcAft>
                <a:spcPts val="0"/>
              </a:spcAft>
              <a:buClr>
                <a:schemeClr val="tx2"/>
              </a:buClr>
              <a:buFont typeface="Wingdings" panose="05000000000000000000" pitchFamily="2" charset="2"/>
              <a:buChar char="§"/>
            </a:pPr>
            <a:r>
              <a:rPr lang="de-DE" sz="2000" dirty="0">
                <a:solidFill>
                  <a:srgbClr val="000000"/>
                </a:solidFill>
                <a:latin typeface="Calibri" panose="020F0502020204030204" pitchFamily="34" charset="0"/>
                <a:ea typeface="+mn-ea"/>
                <a:cs typeface="+mn-cs"/>
              </a:rPr>
              <a:t>Individuelle Begriffe verknüpft mit individuellen </a:t>
            </a:r>
            <a:r>
              <a:rPr lang="de-DE" sz="2000" dirty="0" smtClean="0">
                <a:solidFill>
                  <a:srgbClr val="000000"/>
                </a:solidFill>
                <a:latin typeface="Calibri" panose="020F0502020204030204" pitchFamily="34" charset="0"/>
                <a:ea typeface="+mn-ea"/>
                <a:cs typeface="+mn-cs"/>
              </a:rPr>
              <a:t>Vorstellungen</a:t>
            </a:r>
            <a:endParaRPr lang="de-DE" sz="2000" dirty="0">
              <a:solidFill>
                <a:srgbClr val="000000"/>
              </a:solidFill>
              <a:latin typeface="Calibri" panose="020F0502020204030204" pitchFamily="34" charset="0"/>
              <a:ea typeface="+mn-ea"/>
              <a:cs typeface="+mn-cs"/>
            </a:endParaRPr>
          </a:p>
          <a:p>
            <a:pPr marL="400050" lvl="1" indent="-342900" defTabSz="457200" eaLnBrk="1" fontAlgn="auto" hangingPunct="1">
              <a:spcAft>
                <a:spcPts val="0"/>
              </a:spcAft>
              <a:buClr>
                <a:schemeClr val="tx2"/>
              </a:buClr>
              <a:buFont typeface="Wingdings" panose="05000000000000000000" pitchFamily="2" charset="2"/>
              <a:buChar char="§"/>
            </a:pPr>
            <a:r>
              <a:rPr lang="de-DE" sz="2000" dirty="0">
                <a:solidFill>
                  <a:srgbClr val="000000"/>
                </a:solidFill>
                <a:latin typeface="Calibri" panose="020F0502020204030204" pitchFamily="34" charset="0"/>
                <a:ea typeface="+mn-ea"/>
                <a:cs typeface="+mn-cs"/>
              </a:rPr>
              <a:t>Stehen am Beginn  - beim Neu-Erlernen der Begriffe</a:t>
            </a:r>
          </a:p>
          <a:p>
            <a:pPr marL="342900" lvl="1" defTabSz="457200" eaLnBrk="1" fontAlgn="auto" hangingPunct="1">
              <a:spcAft>
                <a:spcPts val="0"/>
              </a:spcAft>
              <a:buClr>
                <a:schemeClr val="tx2"/>
              </a:buClr>
              <a:buFont typeface="Wingdings" panose="05000000000000000000" pitchFamily="2" charset="2"/>
              <a:buChar char="§"/>
            </a:pPr>
            <a:endParaRPr lang="de-DE" sz="2000" dirty="0">
              <a:solidFill>
                <a:srgbClr val="000000"/>
              </a:solidFill>
              <a:latin typeface="Calibri" panose="020F0502020204030204" pitchFamily="34" charset="0"/>
              <a:ea typeface="+mn-ea"/>
              <a:cs typeface="+mn-cs"/>
            </a:endParaRPr>
          </a:p>
          <a:p>
            <a:pPr marL="342900" lvl="1" defTabSz="457200" eaLnBrk="1" fontAlgn="auto" hangingPunct="1">
              <a:spcAft>
                <a:spcPts val="0"/>
              </a:spcAft>
              <a:buClr>
                <a:schemeClr val="tx2"/>
              </a:buClr>
              <a:buFont typeface="Wingdings" panose="05000000000000000000" pitchFamily="2" charset="2"/>
              <a:buChar char="§"/>
            </a:pPr>
            <a:endParaRPr lang="de-DE" sz="2000" dirty="0">
              <a:solidFill>
                <a:srgbClr val="000000"/>
              </a:solidFill>
              <a:latin typeface="Calibri" panose="020F0502020204030204" pitchFamily="34" charset="0"/>
              <a:ea typeface="+mn-ea"/>
              <a:cs typeface="+mn-cs"/>
            </a:endParaRPr>
          </a:p>
          <a:p>
            <a:pPr marL="400050" lvl="1" indent="-342900" defTabSz="457200" eaLnBrk="1" fontAlgn="auto" hangingPunct="1">
              <a:spcAft>
                <a:spcPts val="0"/>
              </a:spcAft>
              <a:buClr>
                <a:schemeClr val="tx2"/>
              </a:buClr>
              <a:buFont typeface="Wingdings" panose="05000000000000000000" pitchFamily="2" charset="2"/>
              <a:buChar char="§"/>
            </a:pPr>
            <a:r>
              <a:rPr lang="de-DE" sz="2000" dirty="0">
                <a:solidFill>
                  <a:srgbClr val="000000"/>
                </a:solidFill>
                <a:latin typeface="Calibri" panose="020F0502020204030204" pitchFamily="34" charset="0"/>
                <a:ea typeface="+mn-ea"/>
                <a:cs typeface="+mn-cs"/>
              </a:rPr>
              <a:t>Von Lernenden in der Vorschau wahrgenommen</a:t>
            </a:r>
          </a:p>
          <a:p>
            <a:pPr lvl="1" defTabSz="457200" eaLnBrk="1" fontAlgn="auto" hangingPunct="1">
              <a:spcAft>
                <a:spcPts val="0"/>
              </a:spcAft>
              <a:buClr>
                <a:srgbClr val="CBB98A"/>
              </a:buClr>
              <a:buFont typeface="Wingdings" panose="05000000000000000000" pitchFamily="2" charset="2"/>
              <a:buChar char="§"/>
            </a:pPr>
            <a:endParaRPr lang="de-DE" sz="2000" dirty="0">
              <a:solidFill>
                <a:prstClr val="black"/>
              </a:solidFill>
              <a:latin typeface="Calibri" panose="020F0502020204030204" pitchFamily="34" charset="0"/>
              <a:ea typeface="+mn-ea"/>
              <a:cs typeface="+mn-cs"/>
            </a:endParaRPr>
          </a:p>
          <a:p>
            <a:pPr lvl="1" defTabSz="457200" eaLnBrk="1" fontAlgn="auto" hangingPunct="1">
              <a:spcAft>
                <a:spcPts val="0"/>
              </a:spcAft>
              <a:buClr>
                <a:srgbClr val="CBB98A"/>
              </a:buClr>
              <a:buFont typeface="Wingdings" panose="05000000000000000000" pitchFamily="2" charset="2"/>
              <a:buChar char="§"/>
            </a:pPr>
            <a:endParaRPr lang="de-DE" sz="2000" dirty="0">
              <a:solidFill>
                <a:prstClr val="black"/>
              </a:solidFill>
              <a:latin typeface="Calibri" panose="020F0502020204030204" pitchFamily="34" charset="0"/>
              <a:ea typeface="+mn-ea"/>
              <a:cs typeface="+mn-cs"/>
            </a:endParaRPr>
          </a:p>
          <a:p>
            <a:pPr lvl="1" defTabSz="457200" eaLnBrk="1" fontAlgn="auto" hangingPunct="1">
              <a:spcAft>
                <a:spcPts val="0"/>
              </a:spcAft>
              <a:buClr>
                <a:srgbClr val="CBB98A"/>
              </a:buClr>
              <a:buFont typeface="Wingdings" panose="05000000000000000000" pitchFamily="2" charset="2"/>
              <a:buChar char="§"/>
            </a:pPr>
            <a:endParaRPr lang="de-DE" sz="2000" dirty="0">
              <a:solidFill>
                <a:prstClr val="black"/>
              </a:solidFill>
              <a:latin typeface="Calibri" panose="020F0502020204030204" pitchFamily="34" charset="0"/>
              <a:ea typeface="+mn-ea"/>
              <a:cs typeface="+mn-cs"/>
            </a:endParaRPr>
          </a:p>
          <a:p>
            <a:pPr lvl="1" defTabSz="457200" eaLnBrk="1" fontAlgn="auto" hangingPunct="1">
              <a:spcAft>
                <a:spcPts val="0"/>
              </a:spcAft>
              <a:buClr>
                <a:srgbClr val="CBB98A"/>
              </a:buClr>
              <a:buFont typeface="Wingdings" panose="05000000000000000000" pitchFamily="2" charset="2"/>
              <a:buChar char="§"/>
            </a:pPr>
            <a:endParaRPr lang="de-DE" sz="2000" dirty="0">
              <a:solidFill>
                <a:prstClr val="black"/>
              </a:solidFill>
              <a:latin typeface="Calibri" panose="020F0502020204030204" pitchFamily="34" charset="0"/>
              <a:ea typeface="+mn-ea"/>
              <a:cs typeface="+mn-cs"/>
            </a:endParaRPr>
          </a:p>
          <a:p>
            <a:pPr lvl="1" defTabSz="457200" eaLnBrk="1" fontAlgn="auto" hangingPunct="1">
              <a:spcAft>
                <a:spcPts val="0"/>
              </a:spcAft>
              <a:buClr>
                <a:srgbClr val="CBB98A"/>
              </a:buClr>
              <a:buFont typeface="Wingdings" panose="05000000000000000000" pitchFamily="2" charset="2"/>
              <a:buChar char="§"/>
            </a:pPr>
            <a:endParaRPr lang="de-DE" sz="2000" dirty="0">
              <a:solidFill>
                <a:prstClr val="black"/>
              </a:solidFill>
              <a:latin typeface="Calibri" panose="020F0502020204030204" pitchFamily="34" charset="0"/>
              <a:ea typeface="+mn-ea"/>
              <a:cs typeface="+mn-cs"/>
            </a:endParaRPr>
          </a:p>
          <a:p>
            <a:pPr lvl="1" defTabSz="457200" eaLnBrk="1" fontAlgn="auto" hangingPunct="1">
              <a:spcAft>
                <a:spcPts val="0"/>
              </a:spcAft>
              <a:buClr>
                <a:srgbClr val="CBB98A"/>
              </a:buClr>
              <a:buFont typeface="Wingdings" panose="05000000000000000000" pitchFamily="2" charset="2"/>
              <a:buChar char="§"/>
            </a:pPr>
            <a:endParaRPr lang="de-DE" sz="2000" dirty="0">
              <a:solidFill>
                <a:prstClr val="black"/>
              </a:solidFill>
              <a:latin typeface="Calibri" panose="020F0502020204030204" pitchFamily="34" charset="0"/>
              <a:ea typeface="+mn-ea"/>
              <a:cs typeface="+mn-cs"/>
            </a:endParaRPr>
          </a:p>
        </p:txBody>
      </p:sp>
      <p:sp>
        <p:nvSpPr>
          <p:cNvPr id="19" name="Titel 18"/>
          <p:cNvSpPr>
            <a:spLocks noGrp="1"/>
          </p:cNvSpPr>
          <p:nvPr>
            <p:ph type="title"/>
          </p:nvPr>
        </p:nvSpPr>
        <p:spPr/>
        <p:txBody>
          <a:bodyPr>
            <a:normAutofit/>
          </a:bodyPr>
          <a:lstStyle/>
          <a:p>
            <a:r>
              <a:rPr lang="de-DE" sz="2500" dirty="0">
                <a:solidFill>
                  <a:srgbClr val="327A86"/>
                </a:solidFill>
                <a:latin typeface="Calibri" panose="020F0502020204030204" pitchFamily="34" charset="0"/>
              </a:rPr>
              <a:t>Mathematische Begriffe</a:t>
            </a:r>
            <a:endParaRPr lang="de-DE" sz="2500" dirty="0"/>
          </a:p>
        </p:txBody>
      </p:sp>
    </p:spTree>
    <p:extLst>
      <p:ext uri="{BB962C8B-B14F-4D97-AF65-F5344CB8AC3E}">
        <p14:creationId xmlns:p14="http://schemas.microsoft.com/office/powerpoint/2010/main" val="80464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4581360"/>
            <a:ext cx="2697743" cy="208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 name="Text Box 7"/>
          <p:cNvSpPr txBox="1">
            <a:spLocks noChangeArrowheads="1"/>
          </p:cNvSpPr>
          <p:nvPr/>
        </p:nvSpPr>
        <p:spPr bwMode="auto">
          <a:xfrm>
            <a:off x="5864120" y="3861048"/>
            <a:ext cx="1325171" cy="707886"/>
          </a:xfrm>
          <a:prstGeom prst="rect">
            <a:avLst/>
          </a:prstGeom>
          <a:noFill/>
          <a:ln>
            <a:noFill/>
          </a:ln>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Graphisch-</a:t>
            </a:r>
          </a:p>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visuell</a:t>
            </a:r>
          </a:p>
        </p:txBody>
      </p:sp>
      <p:sp>
        <p:nvSpPr>
          <p:cNvPr id="36" name="Text Box 8"/>
          <p:cNvSpPr txBox="1">
            <a:spLocks noChangeArrowheads="1"/>
          </p:cNvSpPr>
          <p:nvPr/>
        </p:nvSpPr>
        <p:spPr bwMode="auto">
          <a:xfrm>
            <a:off x="1841680" y="2564904"/>
            <a:ext cx="1362168" cy="707886"/>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Formal-</a:t>
            </a:r>
          </a:p>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symbolisch</a:t>
            </a:r>
          </a:p>
        </p:txBody>
      </p:sp>
      <p:sp>
        <p:nvSpPr>
          <p:cNvPr id="37" name="Text Box 9"/>
          <p:cNvSpPr txBox="1">
            <a:spLocks noChangeArrowheads="1"/>
          </p:cNvSpPr>
          <p:nvPr/>
        </p:nvSpPr>
        <p:spPr bwMode="auto">
          <a:xfrm>
            <a:off x="5824595" y="2541094"/>
            <a:ext cx="1272271" cy="707886"/>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Situativ-</a:t>
            </a:r>
          </a:p>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Sprachlich</a:t>
            </a:r>
          </a:p>
        </p:txBody>
      </p:sp>
      <p:sp>
        <p:nvSpPr>
          <p:cNvPr id="38" name="Text Box 10"/>
          <p:cNvSpPr txBox="1">
            <a:spLocks noChangeArrowheads="1"/>
          </p:cNvSpPr>
          <p:nvPr/>
        </p:nvSpPr>
        <p:spPr bwMode="auto">
          <a:xfrm>
            <a:off x="1785767" y="3729226"/>
            <a:ext cx="1418081" cy="707886"/>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Numerisch-</a:t>
            </a:r>
          </a:p>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tabellarisch</a:t>
            </a:r>
          </a:p>
        </p:txBody>
      </p:sp>
      <p:grpSp>
        <p:nvGrpSpPr>
          <p:cNvPr id="57" name="Group 29"/>
          <p:cNvGrpSpPr>
            <a:grpSpLocks/>
          </p:cNvGrpSpPr>
          <p:nvPr/>
        </p:nvGrpSpPr>
        <p:grpSpPr bwMode="auto">
          <a:xfrm>
            <a:off x="571558" y="1196880"/>
            <a:ext cx="3348000" cy="1152000"/>
            <a:chOff x="385" y="709"/>
            <a:chExt cx="2235" cy="771"/>
          </a:xfrm>
          <a:solidFill>
            <a:schemeClr val="bg1"/>
          </a:solidFill>
        </p:grpSpPr>
        <p:sp>
          <p:nvSpPr>
            <p:cNvPr id="14354" name="Rectangle 33"/>
            <p:cNvSpPr>
              <a:spLocks noChangeAspect="1" noChangeArrowheads="1"/>
            </p:cNvSpPr>
            <p:nvPr/>
          </p:nvSpPr>
          <p:spPr bwMode="auto">
            <a:xfrm>
              <a:off x="385" y="709"/>
              <a:ext cx="2223" cy="771"/>
            </a:xfrm>
            <a:prstGeom prst="rect">
              <a:avLst/>
            </a:prstGeom>
            <a:grpFill/>
            <a:ln w="9525">
              <a:solidFill>
                <a:schemeClr val="tx1"/>
              </a:solidFill>
              <a:miter lim="800000"/>
              <a:headEnd/>
              <a:tailEnd/>
            </a:ln>
            <a:extLst/>
          </p:spPr>
          <p:txBody>
            <a:bodyPr wrap="none" anchor="ctr"/>
            <a:lstStyle/>
            <a:p>
              <a:pPr defTabSz="457200" eaLnBrk="1" fontAlgn="auto" hangingPunct="1">
                <a:spcBef>
                  <a:spcPts val="0"/>
                </a:spcBef>
                <a:spcAft>
                  <a:spcPts val="0"/>
                </a:spcAft>
              </a:pPr>
              <a:endParaRPr lang="de-DE" sz="1800">
                <a:solidFill>
                  <a:srgbClr val="000000"/>
                </a:solidFill>
                <a:latin typeface="+mn-lt"/>
                <a:cs typeface="+mn-cs"/>
              </a:endParaRPr>
            </a:p>
          </p:txBody>
        </p:sp>
        <p:sp>
          <p:nvSpPr>
            <p:cNvPr id="14352" name="Text Box 31"/>
            <p:cNvSpPr txBox="1">
              <a:spLocks noChangeArrowheads="1"/>
            </p:cNvSpPr>
            <p:nvPr/>
          </p:nvSpPr>
          <p:spPr bwMode="auto">
            <a:xfrm>
              <a:off x="385" y="709"/>
              <a:ext cx="2235" cy="4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0"/>
                </a:spcAft>
              </a:pPr>
              <a:r>
                <a:rPr lang="de-DE" sz="1800" dirty="0" err="1">
                  <a:solidFill>
                    <a:srgbClr val="000000"/>
                  </a:solidFill>
                  <a:latin typeface="+mn-lt"/>
                </a:rPr>
                <a:t>Anhalteweg</a:t>
              </a:r>
              <a:r>
                <a:rPr lang="de-DE" sz="1800" dirty="0">
                  <a:solidFill>
                    <a:srgbClr val="000000"/>
                  </a:solidFill>
                  <a:latin typeface="+mn-lt"/>
                </a:rPr>
                <a:t> </a:t>
              </a:r>
              <a:r>
                <a:rPr lang="de-DE" sz="1800" dirty="0" err="1">
                  <a:solidFill>
                    <a:srgbClr val="000000"/>
                  </a:solidFill>
                  <a:latin typeface="+mn-lt"/>
                </a:rPr>
                <a:t>s</a:t>
              </a:r>
              <a:r>
                <a:rPr lang="de-DE" sz="1800" baseline="-25000" dirty="0" err="1">
                  <a:solidFill>
                    <a:srgbClr val="000000"/>
                  </a:solidFill>
                  <a:latin typeface="+mn-lt"/>
                </a:rPr>
                <a:t>A</a:t>
              </a:r>
              <a:r>
                <a:rPr lang="de-DE" sz="1800" dirty="0">
                  <a:solidFill>
                    <a:srgbClr val="000000"/>
                  </a:solidFill>
                  <a:latin typeface="+mn-lt"/>
                </a:rPr>
                <a:t> :</a:t>
              </a:r>
            </a:p>
            <a:p>
              <a:pPr defTabSz="457200" eaLnBrk="1" fontAlgn="auto" hangingPunct="1">
                <a:spcBef>
                  <a:spcPts val="0"/>
                </a:spcBef>
                <a:spcAft>
                  <a:spcPts val="0"/>
                </a:spcAft>
              </a:pPr>
              <a:r>
                <a:rPr lang="de-DE" sz="1800" dirty="0">
                  <a:solidFill>
                    <a:srgbClr val="000000"/>
                  </a:solidFill>
                  <a:latin typeface="+mn-lt"/>
                </a:rPr>
                <a:t>Bremsweg </a:t>
              </a:r>
              <a:r>
                <a:rPr lang="de-DE" sz="1800" dirty="0" err="1">
                  <a:solidFill>
                    <a:srgbClr val="000000"/>
                  </a:solidFill>
                  <a:latin typeface="+mn-lt"/>
                </a:rPr>
                <a:t>s</a:t>
              </a:r>
              <a:r>
                <a:rPr lang="de-DE" sz="1800" baseline="-25000" dirty="0" err="1">
                  <a:solidFill>
                    <a:srgbClr val="000000"/>
                  </a:solidFill>
                  <a:latin typeface="+mn-lt"/>
                </a:rPr>
                <a:t>B</a:t>
              </a:r>
              <a:r>
                <a:rPr lang="de-DE" sz="1800" dirty="0">
                  <a:solidFill>
                    <a:srgbClr val="000000"/>
                  </a:solidFill>
                  <a:latin typeface="+mn-lt"/>
                </a:rPr>
                <a:t> + Reaktionsweg </a:t>
              </a:r>
              <a:r>
                <a:rPr lang="de-DE" sz="1800" dirty="0" err="1">
                  <a:solidFill>
                    <a:srgbClr val="000000"/>
                  </a:solidFill>
                  <a:latin typeface="+mn-lt"/>
                </a:rPr>
                <a:t>s</a:t>
              </a:r>
              <a:r>
                <a:rPr lang="de-DE" sz="1800" baseline="-25000" dirty="0" err="1">
                  <a:solidFill>
                    <a:srgbClr val="000000"/>
                  </a:solidFill>
                  <a:latin typeface="+mn-lt"/>
                </a:rPr>
                <a:t>R</a:t>
              </a:r>
              <a:endParaRPr lang="de-DE" sz="1800" dirty="0">
                <a:solidFill>
                  <a:srgbClr val="000000"/>
                </a:solidFill>
                <a:latin typeface="+mn-lt"/>
              </a:endParaRPr>
            </a:p>
          </p:txBody>
        </p:sp>
        <p:graphicFrame>
          <p:nvGraphicFramePr>
            <p:cNvPr id="14351" name="Object 30"/>
            <p:cNvGraphicFramePr>
              <a:graphicFrameLocks noChangeAspect="1"/>
            </p:cNvGraphicFramePr>
            <p:nvPr>
              <p:extLst>
                <p:ext uri="{D42A27DB-BD31-4B8C-83A1-F6EECF244321}">
                  <p14:modId xmlns:p14="http://schemas.microsoft.com/office/powerpoint/2010/main" val="3703401889"/>
                </p:ext>
              </p:extLst>
            </p:nvPr>
          </p:nvGraphicFramePr>
          <p:xfrm>
            <a:off x="571" y="1117"/>
            <a:ext cx="542" cy="346"/>
          </p:xfrm>
          <a:graphic>
            <a:graphicData uri="http://schemas.openxmlformats.org/presentationml/2006/ole">
              <mc:AlternateContent xmlns:mc="http://schemas.openxmlformats.org/markup-compatibility/2006">
                <mc:Choice xmlns:v="urn:schemas-microsoft-com:vml" Requires="v">
                  <p:oleObj spid="_x0000_s1297" name="Formel" r:id="rId5" imgW="736600" imgH="469900" progId="Equation.3">
                    <p:embed/>
                  </p:oleObj>
                </mc:Choice>
                <mc:Fallback>
                  <p:oleObj name="Formel" r:id="rId5" imgW="736600" imgH="4699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 y="1117"/>
                          <a:ext cx="542" cy="34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353" name="Object 32"/>
            <p:cNvGraphicFramePr>
              <a:graphicFrameLocks noChangeAspect="1"/>
            </p:cNvGraphicFramePr>
            <p:nvPr>
              <p:extLst>
                <p:ext uri="{D42A27DB-BD31-4B8C-83A1-F6EECF244321}">
                  <p14:modId xmlns:p14="http://schemas.microsoft.com/office/powerpoint/2010/main" val="3568191217"/>
                </p:ext>
              </p:extLst>
            </p:nvPr>
          </p:nvGraphicFramePr>
          <p:xfrm>
            <a:off x="1624" y="1145"/>
            <a:ext cx="523" cy="290"/>
          </p:xfrm>
          <a:graphic>
            <a:graphicData uri="http://schemas.openxmlformats.org/presentationml/2006/ole">
              <mc:AlternateContent xmlns:mc="http://schemas.openxmlformats.org/markup-compatibility/2006">
                <mc:Choice xmlns:v="urn:schemas-microsoft-com:vml" Requires="v">
                  <p:oleObj spid="_x0000_s1298" name="Formel" r:id="rId7" imgW="710891" imgH="393529" progId="Equation.3">
                    <p:embed/>
                  </p:oleObj>
                </mc:Choice>
                <mc:Fallback>
                  <p:oleObj name="Formel" r:id="rId7" imgW="710891" imgH="393529"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4" y="1145"/>
                          <a:ext cx="523" cy="29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5" name="Titel 4"/>
          <p:cNvSpPr>
            <a:spLocks noGrp="1"/>
          </p:cNvSpPr>
          <p:nvPr>
            <p:ph type="title"/>
          </p:nvPr>
        </p:nvSpPr>
        <p:spPr/>
        <p:txBody>
          <a:bodyPr>
            <a:noAutofit/>
          </a:bodyPr>
          <a:lstStyle/>
          <a:p>
            <a:r>
              <a:rPr lang="de-DE" sz="2500" dirty="0">
                <a:solidFill>
                  <a:srgbClr val="327A86"/>
                </a:solidFill>
              </a:rPr>
              <a:t>Verschiedene mathematische Darstellungsarten</a:t>
            </a:r>
            <a:endParaRPr lang="de-DE" sz="2500" dirty="0"/>
          </a:p>
        </p:txBody>
      </p:sp>
      <p:sp>
        <p:nvSpPr>
          <p:cNvPr id="61" name="Rectangle 13"/>
          <p:cNvSpPr>
            <a:spLocks noChangeArrowheads="1"/>
          </p:cNvSpPr>
          <p:nvPr/>
        </p:nvSpPr>
        <p:spPr bwMode="auto">
          <a:xfrm>
            <a:off x="3498908" y="2736850"/>
            <a:ext cx="682625" cy="692150"/>
          </a:xfrm>
          <a:prstGeom prst="rect">
            <a:avLst/>
          </a:prstGeom>
          <a:solidFill>
            <a:schemeClr val="bg1"/>
          </a:solidFill>
          <a:ln w="22225">
            <a:solidFill>
              <a:schemeClr val="accent5">
                <a:lumMod val="75000"/>
              </a:schemeClr>
            </a:solidFill>
            <a:miter lim="800000"/>
            <a:headEnd/>
            <a:tailEnd/>
          </a:ln>
        </p:spPr>
        <p:txBody>
          <a:bodyPr wrap="none" anchor="ctr"/>
          <a:lstStyle/>
          <a:p>
            <a:pPr algn="ctr" defTabSz="457200" eaLnBrk="1" fontAlgn="auto" hangingPunct="1">
              <a:spcBef>
                <a:spcPts val="0"/>
              </a:spcBef>
              <a:spcAft>
                <a:spcPts val="0"/>
              </a:spcAft>
            </a:pPr>
            <a:r>
              <a:rPr lang="de-DE" sz="1800">
                <a:solidFill>
                  <a:srgbClr val="000000"/>
                </a:solidFill>
                <a:latin typeface="+mn-lt"/>
                <a:cs typeface="+mn-cs"/>
              </a:rPr>
              <a:t>f(x)=</a:t>
            </a:r>
          </a:p>
        </p:txBody>
      </p:sp>
      <p:grpSp>
        <p:nvGrpSpPr>
          <p:cNvPr id="62" name="Group 14"/>
          <p:cNvGrpSpPr>
            <a:grpSpLocks/>
          </p:cNvGrpSpPr>
          <p:nvPr/>
        </p:nvGrpSpPr>
        <p:grpSpPr bwMode="auto">
          <a:xfrm>
            <a:off x="3456448" y="4078808"/>
            <a:ext cx="684335" cy="718344"/>
            <a:chOff x="3561" y="2531"/>
            <a:chExt cx="952" cy="1006"/>
          </a:xfrm>
          <a:solidFill>
            <a:srgbClr val="C00000"/>
          </a:solidFill>
        </p:grpSpPr>
        <p:sp>
          <p:nvSpPr>
            <p:cNvPr id="63" name="Rectangle 15"/>
            <p:cNvSpPr>
              <a:spLocks noChangeArrowheads="1"/>
            </p:cNvSpPr>
            <p:nvPr/>
          </p:nvSpPr>
          <p:spPr bwMode="auto">
            <a:xfrm>
              <a:off x="4039" y="3000"/>
              <a:ext cx="474" cy="537"/>
            </a:xfrm>
            <a:prstGeom prst="rect">
              <a:avLst/>
            </a:prstGeom>
            <a:solidFill>
              <a:schemeClr val="bg1"/>
            </a:solidFill>
            <a:ln w="22225">
              <a:solidFill>
                <a:schemeClr val="accent5">
                  <a:lumMod val="75000"/>
                </a:schemeClr>
              </a:solidFill>
            </a:ln>
          </p:spPr>
          <p:txBody>
            <a:bodyPr wrap="none" anchor="ctr"/>
            <a:lstStyle/>
            <a:p>
              <a:pPr algn="ctr" defTabSz="457200" eaLnBrk="1" fontAlgn="auto" hangingPunct="1">
                <a:spcBef>
                  <a:spcPts val="0"/>
                </a:spcBef>
                <a:spcAft>
                  <a:spcPts val="0"/>
                </a:spcAft>
                <a:defRPr/>
              </a:pPr>
              <a:endParaRPr lang="de-DE" sz="1800">
                <a:solidFill>
                  <a:srgbClr val="000000"/>
                </a:solidFill>
                <a:latin typeface="+mn-lt"/>
                <a:cs typeface="+mn-cs"/>
              </a:endParaRPr>
            </a:p>
          </p:txBody>
        </p:sp>
        <p:sp>
          <p:nvSpPr>
            <p:cNvPr id="64" name="Rectangle 16"/>
            <p:cNvSpPr>
              <a:spLocks noChangeArrowheads="1"/>
            </p:cNvSpPr>
            <p:nvPr/>
          </p:nvSpPr>
          <p:spPr bwMode="auto">
            <a:xfrm>
              <a:off x="3561" y="3000"/>
              <a:ext cx="478" cy="537"/>
            </a:xfrm>
            <a:prstGeom prst="rect">
              <a:avLst/>
            </a:prstGeom>
            <a:solidFill>
              <a:schemeClr val="bg1"/>
            </a:solidFill>
            <a:ln w="22225">
              <a:solidFill>
                <a:schemeClr val="accent5">
                  <a:lumMod val="75000"/>
                </a:schemeClr>
              </a:solidFill>
            </a:ln>
          </p:spPr>
          <p:txBody>
            <a:bodyPr wrap="none" anchor="ctr"/>
            <a:lstStyle/>
            <a:p>
              <a:pPr algn="ctr" defTabSz="457200" eaLnBrk="1" fontAlgn="auto" hangingPunct="1">
                <a:spcBef>
                  <a:spcPts val="0"/>
                </a:spcBef>
                <a:spcAft>
                  <a:spcPts val="0"/>
                </a:spcAft>
                <a:defRPr/>
              </a:pPr>
              <a:endParaRPr lang="de-DE" sz="1800">
                <a:solidFill>
                  <a:srgbClr val="000000"/>
                </a:solidFill>
                <a:latin typeface="+mn-lt"/>
                <a:cs typeface="+mn-cs"/>
              </a:endParaRPr>
            </a:p>
          </p:txBody>
        </p:sp>
        <p:sp>
          <p:nvSpPr>
            <p:cNvPr id="65" name="Rectangle 17"/>
            <p:cNvSpPr>
              <a:spLocks noChangeArrowheads="1"/>
            </p:cNvSpPr>
            <p:nvPr/>
          </p:nvSpPr>
          <p:spPr bwMode="auto">
            <a:xfrm>
              <a:off x="4039" y="2531"/>
              <a:ext cx="474" cy="469"/>
            </a:xfrm>
            <a:prstGeom prst="rect">
              <a:avLst/>
            </a:prstGeom>
            <a:solidFill>
              <a:schemeClr val="bg1"/>
            </a:solidFill>
            <a:ln w="22225">
              <a:solidFill>
                <a:schemeClr val="accent5">
                  <a:lumMod val="75000"/>
                </a:schemeClr>
              </a:solidFill>
            </a:ln>
          </p:spPr>
          <p:txBody>
            <a:bodyPr wrap="none" anchor="ctr"/>
            <a:lstStyle/>
            <a:p>
              <a:pPr algn="ctr" defTabSz="457200" eaLnBrk="1" fontAlgn="auto" hangingPunct="1">
                <a:spcBef>
                  <a:spcPts val="0"/>
                </a:spcBef>
                <a:spcAft>
                  <a:spcPts val="0"/>
                </a:spcAft>
                <a:defRPr/>
              </a:pPr>
              <a:r>
                <a:rPr lang="de-DE" sz="1800">
                  <a:solidFill>
                    <a:srgbClr val="000000"/>
                  </a:solidFill>
                  <a:latin typeface="+mn-lt"/>
                  <a:cs typeface="+mn-cs"/>
                </a:rPr>
                <a:t>y</a:t>
              </a:r>
            </a:p>
          </p:txBody>
        </p:sp>
        <p:sp>
          <p:nvSpPr>
            <p:cNvPr id="66" name="Rectangle 18"/>
            <p:cNvSpPr>
              <a:spLocks noChangeArrowheads="1"/>
            </p:cNvSpPr>
            <p:nvPr/>
          </p:nvSpPr>
          <p:spPr bwMode="auto">
            <a:xfrm>
              <a:off x="3561" y="2531"/>
              <a:ext cx="478" cy="469"/>
            </a:xfrm>
            <a:prstGeom prst="rect">
              <a:avLst/>
            </a:prstGeom>
            <a:solidFill>
              <a:schemeClr val="bg1"/>
            </a:solidFill>
            <a:ln w="22225">
              <a:solidFill>
                <a:schemeClr val="accent5">
                  <a:lumMod val="75000"/>
                </a:schemeClr>
              </a:solidFill>
            </a:ln>
          </p:spPr>
          <p:txBody>
            <a:bodyPr wrap="none" anchor="ctr"/>
            <a:lstStyle/>
            <a:p>
              <a:pPr algn="ctr" defTabSz="457200" eaLnBrk="1" fontAlgn="auto" hangingPunct="1">
                <a:spcBef>
                  <a:spcPts val="0"/>
                </a:spcBef>
                <a:spcAft>
                  <a:spcPts val="0"/>
                </a:spcAft>
                <a:defRPr/>
              </a:pPr>
              <a:r>
                <a:rPr lang="de-DE" sz="1800" dirty="0">
                  <a:solidFill>
                    <a:srgbClr val="000000"/>
                  </a:solidFill>
                  <a:latin typeface="+mn-lt"/>
                  <a:cs typeface="+mn-cs"/>
                </a:rPr>
                <a:t>x</a:t>
              </a:r>
            </a:p>
          </p:txBody>
        </p:sp>
        <p:sp>
          <p:nvSpPr>
            <p:cNvPr id="67" name="Line 19"/>
            <p:cNvSpPr>
              <a:spLocks noChangeShapeType="1"/>
            </p:cNvSpPr>
            <p:nvPr/>
          </p:nvSpPr>
          <p:spPr bwMode="auto">
            <a:xfrm>
              <a:off x="3561" y="3000"/>
              <a:ext cx="952" cy="0"/>
            </a:xfrm>
            <a:prstGeom prst="line">
              <a:avLst/>
            </a:prstGeom>
            <a:solidFill>
              <a:schemeClr val="bg1"/>
            </a:solidFill>
            <a:ln w="22225">
              <a:solidFill>
                <a:schemeClr val="accent5">
                  <a:lumMod val="75000"/>
                </a:schemeClr>
              </a:solidFill>
            </a:ln>
          </p:spPr>
          <p:txBody>
            <a:bodyPr wrap="none" anchor="ctr"/>
            <a:lstStyle/>
            <a:p>
              <a:pPr algn="ctr" defTabSz="457200" eaLnBrk="1" fontAlgn="auto" hangingPunct="1">
                <a:spcBef>
                  <a:spcPts val="0"/>
                </a:spcBef>
                <a:spcAft>
                  <a:spcPts val="0"/>
                </a:spcAft>
                <a:defRPr/>
              </a:pPr>
              <a:endParaRPr lang="de-DE" sz="1800">
                <a:solidFill>
                  <a:srgbClr val="000000"/>
                </a:solidFill>
                <a:latin typeface="+mn-lt"/>
                <a:cs typeface="+mn-cs"/>
              </a:endParaRPr>
            </a:p>
          </p:txBody>
        </p:sp>
        <p:sp>
          <p:nvSpPr>
            <p:cNvPr id="68" name="Line 20"/>
            <p:cNvSpPr>
              <a:spLocks noChangeShapeType="1"/>
            </p:cNvSpPr>
            <p:nvPr/>
          </p:nvSpPr>
          <p:spPr bwMode="auto">
            <a:xfrm>
              <a:off x="4039" y="2531"/>
              <a:ext cx="0" cy="1006"/>
            </a:xfrm>
            <a:prstGeom prst="line">
              <a:avLst/>
            </a:prstGeom>
            <a:solidFill>
              <a:schemeClr val="bg1"/>
            </a:solidFill>
            <a:ln w="22225">
              <a:solidFill>
                <a:schemeClr val="accent5">
                  <a:lumMod val="75000"/>
                </a:schemeClr>
              </a:solidFill>
            </a:ln>
          </p:spPr>
          <p:txBody>
            <a:bodyPr wrap="none" anchor="ctr"/>
            <a:lstStyle/>
            <a:p>
              <a:pPr algn="ctr" defTabSz="457200" eaLnBrk="1" fontAlgn="auto" hangingPunct="1">
                <a:spcBef>
                  <a:spcPts val="0"/>
                </a:spcBef>
                <a:spcAft>
                  <a:spcPts val="0"/>
                </a:spcAft>
                <a:defRPr/>
              </a:pPr>
              <a:endParaRPr lang="de-DE" sz="1800">
                <a:solidFill>
                  <a:srgbClr val="000000"/>
                </a:solidFill>
                <a:latin typeface="+mn-lt"/>
                <a:cs typeface="+mn-cs"/>
              </a:endParaRPr>
            </a:p>
          </p:txBody>
        </p:sp>
      </p:grpSp>
      <p:sp>
        <p:nvSpPr>
          <p:cNvPr id="69" name="AutoShape 21"/>
          <p:cNvSpPr>
            <a:spLocks noChangeArrowheads="1"/>
          </p:cNvSpPr>
          <p:nvPr/>
        </p:nvSpPr>
        <p:spPr bwMode="auto">
          <a:xfrm rot="18810408">
            <a:off x="4169626" y="3524150"/>
            <a:ext cx="639763" cy="552450"/>
          </a:xfrm>
          <a:custGeom>
            <a:avLst/>
            <a:gdLst>
              <a:gd name="T0" fmla="*/ 2147483647 w 21600"/>
              <a:gd name="T1" fmla="*/ 2147483647 h 21600"/>
              <a:gd name="T2" fmla="*/ 2147483647 w 21600"/>
              <a:gd name="T3" fmla="*/ 2147483647 h 21600"/>
              <a:gd name="T4" fmla="*/ 0 w 21600"/>
              <a:gd name="T5" fmla="*/ 2147483647 h 21600"/>
              <a:gd name="T6" fmla="*/ 2147483647 w 21600"/>
              <a:gd name="T7" fmla="*/ 0 h 21600"/>
              <a:gd name="T8" fmla="*/ 0 60000 65536"/>
              <a:gd name="T9" fmla="*/ 5898240 60000 65536"/>
              <a:gd name="T10" fmla="*/ 11796480 60000 65536"/>
              <a:gd name="T11" fmla="*/ 17694720 60000 65536"/>
              <a:gd name="T12" fmla="*/ 2160 w 21600"/>
              <a:gd name="T13" fmla="*/ 8640 h 21600"/>
              <a:gd name="T14" fmla="*/ 19440 w 21600"/>
              <a:gd name="T15" fmla="*/ 12960 h 21600"/>
            </a:gdLst>
            <a:ahLst/>
            <a:cxnLst>
              <a:cxn ang="T8">
                <a:pos x="T0" y="T1"/>
              </a:cxn>
              <a:cxn ang="T9">
                <a:pos x="T2" y="T3"/>
              </a:cxn>
              <a:cxn ang="T10">
                <a:pos x="T4" y="T5"/>
              </a:cxn>
              <a:cxn ang="T11">
                <a:pos x="T6" y="T7"/>
              </a:cxn>
            </a:cxnLst>
            <a:rect l="T12" t="T13" r="T14" b="T15"/>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lnTo>
                  <a:pt x="10800" y="0"/>
                </a:lnTo>
                <a:close/>
              </a:path>
            </a:pathLst>
          </a:custGeom>
          <a:solidFill>
            <a:schemeClr val="bg1"/>
          </a:solidFill>
          <a:ln w="22225">
            <a:solidFill>
              <a:schemeClr val="accent5">
                <a:lumMod val="75000"/>
              </a:schemeClr>
            </a:solidFill>
            <a:round/>
            <a:headEnd/>
            <a:tailEnd/>
          </a:ln>
        </p:spPr>
        <p:txBody>
          <a:bodyPr wrap="none" anchor="ctr"/>
          <a:lstStyle/>
          <a:p>
            <a:pPr defTabSz="457200" eaLnBrk="1" fontAlgn="auto" hangingPunct="1">
              <a:spcBef>
                <a:spcPts val="0"/>
              </a:spcBef>
              <a:spcAft>
                <a:spcPts val="0"/>
              </a:spcAft>
            </a:pPr>
            <a:endParaRPr lang="de-DE" sz="1800">
              <a:solidFill>
                <a:prstClr val="black"/>
              </a:solidFill>
              <a:latin typeface="+mn-lt"/>
              <a:cs typeface="+mn-cs"/>
            </a:endParaRPr>
          </a:p>
        </p:txBody>
      </p:sp>
      <p:pic>
        <p:nvPicPr>
          <p:cNvPr id="70" name="Picture 22" descr="MP00640_[1]"/>
          <p:cNvPicPr preferRelativeResize="0">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02245" y="2736850"/>
            <a:ext cx="682625" cy="692150"/>
          </a:xfrm>
          <a:prstGeom prst="rect">
            <a:avLst/>
          </a:prstGeom>
          <a:solidFill>
            <a:schemeClr val="bg1"/>
          </a:solidFill>
          <a:ln w="22225">
            <a:solidFill>
              <a:schemeClr val="accent5">
                <a:lumMod val="75000"/>
              </a:schemeClr>
            </a:solidFill>
            <a:miter lim="800000"/>
            <a:headEnd/>
            <a:tailEnd/>
          </a:ln>
        </p:spPr>
      </p:pic>
      <p:pic>
        <p:nvPicPr>
          <p:cNvPr id="71" name="Picture 28" descr="Graph"/>
          <p:cNvPicPr>
            <a:picLocks noChangeAspect="1" noChangeArrowheads="1"/>
          </p:cNvPicPr>
          <p:nvPr/>
        </p:nvPicPr>
        <p:blipFill>
          <a:blip r:embed="rId1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02245" y="4078808"/>
            <a:ext cx="677862" cy="718345"/>
          </a:xfrm>
          <a:prstGeom prst="rect">
            <a:avLst/>
          </a:prstGeom>
          <a:solidFill>
            <a:schemeClr val="bg1"/>
          </a:solidFill>
          <a:ln w="22225">
            <a:solidFill>
              <a:schemeClr val="accent5">
                <a:lumMod val="75000"/>
              </a:schemeClr>
            </a:solidFill>
          </a:ln>
        </p:spPr>
      </p:pic>
      <p:sp>
        <p:nvSpPr>
          <p:cNvPr id="2" name="Rechteck 1"/>
          <p:cNvSpPr/>
          <p:nvPr/>
        </p:nvSpPr>
        <p:spPr>
          <a:xfrm>
            <a:off x="7308304" y="2478748"/>
            <a:ext cx="1944216" cy="461665"/>
          </a:xfrm>
          <a:prstGeom prst="rect">
            <a:avLst/>
          </a:prstGeom>
        </p:spPr>
        <p:txBody>
          <a:bodyPr wrap="square">
            <a:spAutoFit/>
          </a:bodyPr>
          <a:lstStyle/>
          <a:p>
            <a:r>
              <a:rPr lang="de-DE" sz="1200" dirty="0" smtClean="0">
                <a:latin typeface="Calibri" panose="020F0502020204030204" pitchFamily="34" charset="0"/>
              </a:rPr>
              <a:t>Gürkan </a:t>
            </a:r>
            <a:r>
              <a:rPr lang="de-DE" sz="1200" dirty="0" err="1">
                <a:latin typeface="Calibri" panose="020F0502020204030204" pitchFamily="34" charset="0"/>
              </a:rPr>
              <a:t>Sengün</a:t>
            </a:r>
            <a:r>
              <a:rPr lang="de-DE" sz="1200" dirty="0">
                <a:latin typeface="Calibri" panose="020F0502020204030204" pitchFamily="34" charset="0"/>
              </a:rPr>
              <a:t>, bearbeitet, CC BY-SA 3.0</a:t>
            </a:r>
          </a:p>
        </p:txBody>
      </p:sp>
      <p:sp>
        <p:nvSpPr>
          <p:cNvPr id="3" name="Rechteck 2"/>
          <p:cNvSpPr/>
          <p:nvPr/>
        </p:nvSpPr>
        <p:spPr>
          <a:xfrm>
            <a:off x="7596336" y="6525344"/>
            <a:ext cx="4572000" cy="276999"/>
          </a:xfrm>
          <a:prstGeom prst="rect">
            <a:avLst/>
          </a:prstGeom>
        </p:spPr>
        <p:txBody>
          <a:bodyPr>
            <a:spAutoFit/>
          </a:bodyPr>
          <a:lstStyle/>
          <a:p>
            <a:r>
              <a:rPr lang="de-DE" sz="1200" dirty="0" err="1" smtClean="0">
                <a:latin typeface="Calibri" panose="020F0502020204030204" pitchFamily="34" charset="0"/>
              </a:rPr>
              <a:t>Berklas</a:t>
            </a:r>
            <a:r>
              <a:rPr lang="de-DE" sz="1200" dirty="0" smtClean="0">
                <a:latin typeface="Calibri" panose="020F0502020204030204" pitchFamily="34" charset="0"/>
              </a:rPr>
              <a:t>, </a:t>
            </a:r>
            <a:r>
              <a:rPr lang="de-DE" sz="1200" dirty="0">
                <a:latin typeface="Calibri" panose="020F0502020204030204" pitchFamily="34" charset="0"/>
              </a:rPr>
              <a:t>CC BY-SA </a:t>
            </a:r>
            <a:r>
              <a:rPr lang="de-DE" sz="1200" dirty="0" smtClean="0">
                <a:latin typeface="Calibri" panose="020F0502020204030204" pitchFamily="34" charset="0"/>
              </a:rPr>
              <a:t>3.0</a:t>
            </a:r>
            <a:endParaRPr lang="de-DE" sz="1200" dirty="0">
              <a:latin typeface="Calibri" panose="020F0502020204030204" pitchFamily="34" charset="0"/>
            </a:endParaRPr>
          </a:p>
        </p:txBody>
      </p:sp>
      <p:pic>
        <p:nvPicPr>
          <p:cNvPr id="29" name="Bild 28"/>
          <p:cNvPicPr>
            <a:picLocks noChangeAspect="1"/>
          </p:cNvPicPr>
          <p:nvPr/>
        </p:nvPicPr>
        <p:blipFill>
          <a:blip r:embed="rId11"/>
          <a:stretch>
            <a:fillRect/>
          </a:stretch>
        </p:blipFill>
        <p:spPr>
          <a:xfrm>
            <a:off x="5864120" y="912251"/>
            <a:ext cx="2092256" cy="1569192"/>
          </a:xfrm>
          <a:prstGeom prst="rect">
            <a:avLst/>
          </a:prstGeom>
        </p:spPr>
      </p:pic>
      <p:sp>
        <p:nvSpPr>
          <p:cNvPr id="34" name="Pfeil nach unten 9"/>
          <p:cNvSpPr/>
          <p:nvPr/>
        </p:nvSpPr>
        <p:spPr>
          <a:xfrm>
            <a:off x="6444208" y="1856318"/>
            <a:ext cx="460912" cy="492562"/>
          </a:xfrm>
          <a:custGeom>
            <a:avLst/>
            <a:gdLst>
              <a:gd name="connsiteX0" fmla="*/ 0 w 741145"/>
              <a:gd name="connsiteY0" fmla="*/ 1812847 h 2183419"/>
              <a:gd name="connsiteX1" fmla="*/ 185286 w 741145"/>
              <a:gd name="connsiteY1" fmla="*/ 1812847 h 2183419"/>
              <a:gd name="connsiteX2" fmla="*/ 185286 w 741145"/>
              <a:gd name="connsiteY2" fmla="*/ 0 h 2183419"/>
              <a:gd name="connsiteX3" fmla="*/ 555859 w 741145"/>
              <a:gd name="connsiteY3" fmla="*/ 0 h 2183419"/>
              <a:gd name="connsiteX4" fmla="*/ 555859 w 741145"/>
              <a:gd name="connsiteY4" fmla="*/ 1812847 h 2183419"/>
              <a:gd name="connsiteX5" fmla="*/ 741145 w 741145"/>
              <a:gd name="connsiteY5" fmla="*/ 1812847 h 2183419"/>
              <a:gd name="connsiteX6" fmla="*/ 370573 w 741145"/>
              <a:gd name="connsiteY6" fmla="*/ 2183419 h 2183419"/>
              <a:gd name="connsiteX7" fmla="*/ 0 w 741145"/>
              <a:gd name="connsiteY7" fmla="*/ 1812847 h 2183419"/>
              <a:gd name="connsiteX0" fmla="*/ 0 w 1232033"/>
              <a:gd name="connsiteY0" fmla="*/ 1783971 h 2183419"/>
              <a:gd name="connsiteX1" fmla="*/ 676174 w 1232033"/>
              <a:gd name="connsiteY1" fmla="*/ 1812847 h 2183419"/>
              <a:gd name="connsiteX2" fmla="*/ 676174 w 1232033"/>
              <a:gd name="connsiteY2" fmla="*/ 0 h 2183419"/>
              <a:gd name="connsiteX3" fmla="*/ 1046747 w 1232033"/>
              <a:gd name="connsiteY3" fmla="*/ 0 h 2183419"/>
              <a:gd name="connsiteX4" fmla="*/ 1046747 w 1232033"/>
              <a:gd name="connsiteY4" fmla="*/ 1812847 h 2183419"/>
              <a:gd name="connsiteX5" fmla="*/ 1232033 w 1232033"/>
              <a:gd name="connsiteY5" fmla="*/ 1812847 h 2183419"/>
              <a:gd name="connsiteX6" fmla="*/ 861461 w 1232033"/>
              <a:gd name="connsiteY6" fmla="*/ 2183419 h 2183419"/>
              <a:gd name="connsiteX7" fmla="*/ 0 w 1232033"/>
              <a:gd name="connsiteY7" fmla="*/ 1783971 h 2183419"/>
              <a:gd name="connsiteX0" fmla="*/ 0 w 2011679"/>
              <a:gd name="connsiteY0" fmla="*/ 1783971 h 2183419"/>
              <a:gd name="connsiteX1" fmla="*/ 676174 w 2011679"/>
              <a:gd name="connsiteY1" fmla="*/ 1812847 h 2183419"/>
              <a:gd name="connsiteX2" fmla="*/ 676174 w 2011679"/>
              <a:gd name="connsiteY2" fmla="*/ 0 h 2183419"/>
              <a:gd name="connsiteX3" fmla="*/ 1046747 w 2011679"/>
              <a:gd name="connsiteY3" fmla="*/ 0 h 2183419"/>
              <a:gd name="connsiteX4" fmla="*/ 1046747 w 2011679"/>
              <a:gd name="connsiteY4" fmla="*/ 1812847 h 2183419"/>
              <a:gd name="connsiteX5" fmla="*/ 2011679 w 2011679"/>
              <a:gd name="connsiteY5" fmla="*/ 1870599 h 2183419"/>
              <a:gd name="connsiteX6" fmla="*/ 861461 w 2011679"/>
              <a:gd name="connsiteY6" fmla="*/ 2183419 h 2183419"/>
              <a:gd name="connsiteX7" fmla="*/ 0 w 2011679"/>
              <a:gd name="connsiteY7" fmla="*/ 1783971 h 2183419"/>
              <a:gd name="connsiteX0" fmla="*/ 0 w 2011679"/>
              <a:gd name="connsiteY0" fmla="*/ 1783971 h 2183419"/>
              <a:gd name="connsiteX1" fmla="*/ 339290 w 2011679"/>
              <a:gd name="connsiteY1" fmla="*/ 1312333 h 2183419"/>
              <a:gd name="connsiteX2" fmla="*/ 676174 w 2011679"/>
              <a:gd name="connsiteY2" fmla="*/ 0 h 2183419"/>
              <a:gd name="connsiteX3" fmla="*/ 1046747 w 2011679"/>
              <a:gd name="connsiteY3" fmla="*/ 0 h 2183419"/>
              <a:gd name="connsiteX4" fmla="*/ 1046747 w 2011679"/>
              <a:gd name="connsiteY4" fmla="*/ 1812847 h 2183419"/>
              <a:gd name="connsiteX5" fmla="*/ 2011679 w 2011679"/>
              <a:gd name="connsiteY5" fmla="*/ 1870599 h 2183419"/>
              <a:gd name="connsiteX6" fmla="*/ 861461 w 2011679"/>
              <a:gd name="connsiteY6" fmla="*/ 2183419 h 2183419"/>
              <a:gd name="connsiteX7" fmla="*/ 0 w 2011679"/>
              <a:gd name="connsiteY7" fmla="*/ 1783971 h 2183419"/>
              <a:gd name="connsiteX0" fmla="*/ 0 w 2011679"/>
              <a:gd name="connsiteY0" fmla="*/ 1783971 h 2183419"/>
              <a:gd name="connsiteX1" fmla="*/ 339290 w 2011679"/>
              <a:gd name="connsiteY1" fmla="*/ 1312333 h 2183419"/>
              <a:gd name="connsiteX2" fmla="*/ 676174 w 2011679"/>
              <a:gd name="connsiteY2" fmla="*/ 0 h 2183419"/>
              <a:gd name="connsiteX3" fmla="*/ 1046747 w 2011679"/>
              <a:gd name="connsiteY3" fmla="*/ 0 h 2183419"/>
              <a:gd name="connsiteX4" fmla="*/ 729113 w 2011679"/>
              <a:gd name="connsiteY4" fmla="*/ 1379710 h 2183419"/>
              <a:gd name="connsiteX5" fmla="*/ 2011679 w 2011679"/>
              <a:gd name="connsiteY5" fmla="*/ 1870599 h 2183419"/>
              <a:gd name="connsiteX6" fmla="*/ 861461 w 2011679"/>
              <a:gd name="connsiteY6" fmla="*/ 2183419 h 2183419"/>
              <a:gd name="connsiteX7" fmla="*/ 0 w 2011679"/>
              <a:gd name="connsiteY7" fmla="*/ 1783971 h 2183419"/>
              <a:gd name="connsiteX0" fmla="*/ 0 w 1068403"/>
              <a:gd name="connsiteY0" fmla="*/ 1783971 h 2183419"/>
              <a:gd name="connsiteX1" fmla="*/ 339290 w 1068403"/>
              <a:gd name="connsiteY1" fmla="*/ 1312333 h 2183419"/>
              <a:gd name="connsiteX2" fmla="*/ 676174 w 1068403"/>
              <a:gd name="connsiteY2" fmla="*/ 0 h 2183419"/>
              <a:gd name="connsiteX3" fmla="*/ 1046747 w 1068403"/>
              <a:gd name="connsiteY3" fmla="*/ 0 h 2183419"/>
              <a:gd name="connsiteX4" fmla="*/ 729113 w 1068403"/>
              <a:gd name="connsiteY4" fmla="*/ 1379710 h 2183419"/>
              <a:gd name="connsiteX5" fmla="*/ 1068403 w 1068403"/>
              <a:gd name="connsiteY5" fmla="*/ 1774346 h 2183419"/>
              <a:gd name="connsiteX6" fmla="*/ 861461 w 1068403"/>
              <a:gd name="connsiteY6" fmla="*/ 2183419 h 2183419"/>
              <a:gd name="connsiteX7" fmla="*/ 0 w 1068403"/>
              <a:gd name="connsiteY7" fmla="*/ 1783971 h 2183419"/>
              <a:gd name="connsiteX0" fmla="*/ 0 w 1299409"/>
              <a:gd name="connsiteY0" fmla="*/ 1581841 h 2183419"/>
              <a:gd name="connsiteX1" fmla="*/ 570296 w 1299409"/>
              <a:gd name="connsiteY1" fmla="*/ 1312333 h 2183419"/>
              <a:gd name="connsiteX2" fmla="*/ 907180 w 1299409"/>
              <a:gd name="connsiteY2" fmla="*/ 0 h 2183419"/>
              <a:gd name="connsiteX3" fmla="*/ 1277753 w 1299409"/>
              <a:gd name="connsiteY3" fmla="*/ 0 h 2183419"/>
              <a:gd name="connsiteX4" fmla="*/ 960119 w 1299409"/>
              <a:gd name="connsiteY4" fmla="*/ 1379710 h 2183419"/>
              <a:gd name="connsiteX5" fmla="*/ 1299409 w 1299409"/>
              <a:gd name="connsiteY5" fmla="*/ 1774346 h 2183419"/>
              <a:gd name="connsiteX6" fmla="*/ 1092467 w 1299409"/>
              <a:gd name="connsiteY6" fmla="*/ 2183419 h 2183419"/>
              <a:gd name="connsiteX7" fmla="*/ 0 w 1299409"/>
              <a:gd name="connsiteY7" fmla="*/ 1581841 h 2183419"/>
              <a:gd name="connsiteX0" fmla="*/ 0 w 1299409"/>
              <a:gd name="connsiteY0" fmla="*/ 1581841 h 2183419"/>
              <a:gd name="connsiteX1" fmla="*/ 570296 w 1299409"/>
              <a:gd name="connsiteY1" fmla="*/ 1312333 h 2183419"/>
              <a:gd name="connsiteX2" fmla="*/ 907180 w 1299409"/>
              <a:gd name="connsiteY2" fmla="*/ 0 h 2183419"/>
              <a:gd name="connsiteX3" fmla="*/ 1277753 w 1299409"/>
              <a:gd name="connsiteY3" fmla="*/ 0 h 2183419"/>
              <a:gd name="connsiteX4" fmla="*/ 960119 w 1299409"/>
              <a:gd name="connsiteY4" fmla="*/ 1379710 h 2183419"/>
              <a:gd name="connsiteX5" fmla="*/ 1299409 w 1299409"/>
              <a:gd name="connsiteY5" fmla="*/ 1774346 h 2183419"/>
              <a:gd name="connsiteX6" fmla="*/ 1092467 w 1299409"/>
              <a:gd name="connsiteY6" fmla="*/ 2183419 h 2183419"/>
              <a:gd name="connsiteX7" fmla="*/ 570340 w 1299409"/>
              <a:gd name="connsiteY7" fmla="*/ 1849808 h 2183419"/>
              <a:gd name="connsiteX8" fmla="*/ 0 w 1299409"/>
              <a:gd name="connsiteY8" fmla="*/ 1581841 h 2183419"/>
              <a:gd name="connsiteX0" fmla="*/ 0 w 1299409"/>
              <a:gd name="connsiteY0" fmla="*/ 1581841 h 1990914"/>
              <a:gd name="connsiteX1" fmla="*/ 570296 w 1299409"/>
              <a:gd name="connsiteY1" fmla="*/ 1312333 h 1990914"/>
              <a:gd name="connsiteX2" fmla="*/ 907180 w 1299409"/>
              <a:gd name="connsiteY2" fmla="*/ 0 h 1990914"/>
              <a:gd name="connsiteX3" fmla="*/ 1277753 w 1299409"/>
              <a:gd name="connsiteY3" fmla="*/ 0 h 1990914"/>
              <a:gd name="connsiteX4" fmla="*/ 960119 w 1299409"/>
              <a:gd name="connsiteY4" fmla="*/ 1379710 h 1990914"/>
              <a:gd name="connsiteX5" fmla="*/ 1299409 w 1299409"/>
              <a:gd name="connsiteY5" fmla="*/ 1774346 h 1990914"/>
              <a:gd name="connsiteX6" fmla="*/ 822960 w 1299409"/>
              <a:gd name="connsiteY6" fmla="*/ 1990914 h 1990914"/>
              <a:gd name="connsiteX7" fmla="*/ 570340 w 1299409"/>
              <a:gd name="connsiteY7" fmla="*/ 1849808 h 1990914"/>
              <a:gd name="connsiteX8" fmla="*/ 0 w 1299409"/>
              <a:gd name="connsiteY8" fmla="*/ 1581841 h 1990914"/>
              <a:gd name="connsiteX0" fmla="*/ 0 w 1366786"/>
              <a:gd name="connsiteY0" fmla="*/ 1581841 h 1990914"/>
              <a:gd name="connsiteX1" fmla="*/ 570296 w 1366786"/>
              <a:gd name="connsiteY1" fmla="*/ 1312333 h 1990914"/>
              <a:gd name="connsiteX2" fmla="*/ 907180 w 1366786"/>
              <a:gd name="connsiteY2" fmla="*/ 0 h 1990914"/>
              <a:gd name="connsiteX3" fmla="*/ 1277753 w 1366786"/>
              <a:gd name="connsiteY3" fmla="*/ 0 h 1990914"/>
              <a:gd name="connsiteX4" fmla="*/ 960119 w 1366786"/>
              <a:gd name="connsiteY4" fmla="*/ 1379710 h 1990914"/>
              <a:gd name="connsiteX5" fmla="*/ 1366786 w 1366786"/>
              <a:gd name="connsiteY5" fmla="*/ 1437462 h 1990914"/>
              <a:gd name="connsiteX6" fmla="*/ 822960 w 1366786"/>
              <a:gd name="connsiteY6" fmla="*/ 1990914 h 1990914"/>
              <a:gd name="connsiteX7" fmla="*/ 570340 w 1366786"/>
              <a:gd name="connsiteY7" fmla="*/ 1849808 h 1990914"/>
              <a:gd name="connsiteX8" fmla="*/ 0 w 1366786"/>
              <a:gd name="connsiteY8" fmla="*/ 1581841 h 1990914"/>
              <a:gd name="connsiteX0" fmla="*/ 0 w 1241658"/>
              <a:gd name="connsiteY0" fmla="*/ 1254583 h 1990914"/>
              <a:gd name="connsiteX1" fmla="*/ 445168 w 1241658"/>
              <a:gd name="connsiteY1" fmla="*/ 1312333 h 1990914"/>
              <a:gd name="connsiteX2" fmla="*/ 782052 w 1241658"/>
              <a:gd name="connsiteY2" fmla="*/ 0 h 1990914"/>
              <a:gd name="connsiteX3" fmla="*/ 1152625 w 1241658"/>
              <a:gd name="connsiteY3" fmla="*/ 0 h 1990914"/>
              <a:gd name="connsiteX4" fmla="*/ 834991 w 1241658"/>
              <a:gd name="connsiteY4" fmla="*/ 1379710 h 1990914"/>
              <a:gd name="connsiteX5" fmla="*/ 1241658 w 1241658"/>
              <a:gd name="connsiteY5" fmla="*/ 1437462 h 1990914"/>
              <a:gd name="connsiteX6" fmla="*/ 697832 w 1241658"/>
              <a:gd name="connsiteY6" fmla="*/ 1990914 h 1990914"/>
              <a:gd name="connsiteX7" fmla="*/ 445212 w 1241658"/>
              <a:gd name="connsiteY7" fmla="*/ 1849808 h 1990914"/>
              <a:gd name="connsiteX8" fmla="*/ 0 w 1241658"/>
              <a:gd name="connsiteY8" fmla="*/ 1254583 h 1990914"/>
              <a:gd name="connsiteX0" fmla="*/ 0 w 1241658"/>
              <a:gd name="connsiteY0" fmla="*/ 1254583 h 1849808"/>
              <a:gd name="connsiteX1" fmla="*/ 445168 w 1241658"/>
              <a:gd name="connsiteY1" fmla="*/ 1312333 h 1849808"/>
              <a:gd name="connsiteX2" fmla="*/ 782052 w 1241658"/>
              <a:gd name="connsiteY2" fmla="*/ 0 h 1849808"/>
              <a:gd name="connsiteX3" fmla="*/ 1152625 w 1241658"/>
              <a:gd name="connsiteY3" fmla="*/ 0 h 1849808"/>
              <a:gd name="connsiteX4" fmla="*/ 834991 w 1241658"/>
              <a:gd name="connsiteY4" fmla="*/ 1379710 h 1849808"/>
              <a:gd name="connsiteX5" fmla="*/ 1241658 w 1241658"/>
              <a:gd name="connsiteY5" fmla="*/ 1437462 h 1849808"/>
              <a:gd name="connsiteX6" fmla="*/ 445212 w 1241658"/>
              <a:gd name="connsiteY6" fmla="*/ 1849808 h 1849808"/>
              <a:gd name="connsiteX7" fmla="*/ 0 w 1241658"/>
              <a:gd name="connsiteY7" fmla="*/ 1254583 h 1849808"/>
              <a:gd name="connsiteX0" fmla="*/ 0 w 1241658"/>
              <a:gd name="connsiteY0" fmla="*/ 1254583 h 1965311"/>
              <a:gd name="connsiteX1" fmla="*/ 445168 w 1241658"/>
              <a:gd name="connsiteY1" fmla="*/ 1312333 h 1965311"/>
              <a:gd name="connsiteX2" fmla="*/ 782052 w 1241658"/>
              <a:gd name="connsiteY2" fmla="*/ 0 h 1965311"/>
              <a:gd name="connsiteX3" fmla="*/ 1152625 w 1241658"/>
              <a:gd name="connsiteY3" fmla="*/ 0 h 1965311"/>
              <a:gd name="connsiteX4" fmla="*/ 834991 w 1241658"/>
              <a:gd name="connsiteY4" fmla="*/ 1379710 h 1965311"/>
              <a:gd name="connsiteX5" fmla="*/ 1241658 w 1241658"/>
              <a:gd name="connsiteY5" fmla="*/ 1437462 h 1965311"/>
              <a:gd name="connsiteX6" fmla="*/ 551089 w 1241658"/>
              <a:gd name="connsiteY6" fmla="*/ 1965311 h 1965311"/>
              <a:gd name="connsiteX7" fmla="*/ 0 w 1241658"/>
              <a:gd name="connsiteY7" fmla="*/ 1254583 h 1965311"/>
              <a:gd name="connsiteX0" fmla="*/ 0 w 1241658"/>
              <a:gd name="connsiteY0" fmla="*/ 1254583 h 1965311"/>
              <a:gd name="connsiteX1" fmla="*/ 445168 w 1241658"/>
              <a:gd name="connsiteY1" fmla="*/ 1312333 h 1965311"/>
              <a:gd name="connsiteX2" fmla="*/ 782052 w 1241658"/>
              <a:gd name="connsiteY2" fmla="*/ 0 h 1965311"/>
              <a:gd name="connsiteX3" fmla="*/ 1152625 w 1241658"/>
              <a:gd name="connsiteY3" fmla="*/ 0 h 1965311"/>
              <a:gd name="connsiteX4" fmla="*/ 834991 w 1241658"/>
              <a:gd name="connsiteY4" fmla="*/ 1379710 h 1965311"/>
              <a:gd name="connsiteX5" fmla="*/ 1241658 w 1241658"/>
              <a:gd name="connsiteY5" fmla="*/ 1437462 h 1965311"/>
              <a:gd name="connsiteX6" fmla="*/ 425961 w 1241658"/>
              <a:gd name="connsiteY6" fmla="*/ 1965311 h 1965311"/>
              <a:gd name="connsiteX7" fmla="*/ 0 w 1241658"/>
              <a:gd name="connsiteY7" fmla="*/ 1254583 h 1965311"/>
              <a:gd name="connsiteX0" fmla="*/ 0 w 1241658"/>
              <a:gd name="connsiteY0" fmla="*/ 1254583 h 1984561"/>
              <a:gd name="connsiteX1" fmla="*/ 445168 w 1241658"/>
              <a:gd name="connsiteY1" fmla="*/ 1312333 h 1984561"/>
              <a:gd name="connsiteX2" fmla="*/ 782052 w 1241658"/>
              <a:gd name="connsiteY2" fmla="*/ 0 h 1984561"/>
              <a:gd name="connsiteX3" fmla="*/ 1152625 w 1241658"/>
              <a:gd name="connsiteY3" fmla="*/ 0 h 1984561"/>
              <a:gd name="connsiteX4" fmla="*/ 834991 w 1241658"/>
              <a:gd name="connsiteY4" fmla="*/ 1379710 h 1984561"/>
              <a:gd name="connsiteX5" fmla="*/ 1241658 w 1241658"/>
              <a:gd name="connsiteY5" fmla="*/ 1437462 h 1984561"/>
              <a:gd name="connsiteX6" fmla="*/ 493338 w 1241658"/>
              <a:gd name="connsiteY6" fmla="*/ 1984561 h 1984561"/>
              <a:gd name="connsiteX7" fmla="*/ 0 w 1241658"/>
              <a:gd name="connsiteY7" fmla="*/ 1254583 h 1984561"/>
              <a:gd name="connsiteX0" fmla="*/ 0 w 1241658"/>
              <a:gd name="connsiteY0" fmla="*/ 1254583 h 1984561"/>
              <a:gd name="connsiteX1" fmla="*/ 445168 w 1241658"/>
              <a:gd name="connsiteY1" fmla="*/ 1312333 h 1984561"/>
              <a:gd name="connsiteX2" fmla="*/ 782052 w 1241658"/>
              <a:gd name="connsiteY2" fmla="*/ 0 h 1984561"/>
              <a:gd name="connsiteX3" fmla="*/ 1152625 w 1241658"/>
              <a:gd name="connsiteY3" fmla="*/ 57752 h 1984561"/>
              <a:gd name="connsiteX4" fmla="*/ 834991 w 1241658"/>
              <a:gd name="connsiteY4" fmla="*/ 1379710 h 1984561"/>
              <a:gd name="connsiteX5" fmla="*/ 1241658 w 1241658"/>
              <a:gd name="connsiteY5" fmla="*/ 1437462 h 1984561"/>
              <a:gd name="connsiteX6" fmla="*/ 493338 w 1241658"/>
              <a:gd name="connsiteY6" fmla="*/ 1984561 h 1984561"/>
              <a:gd name="connsiteX7" fmla="*/ 0 w 1241658"/>
              <a:gd name="connsiteY7" fmla="*/ 1254583 h 1984561"/>
              <a:gd name="connsiteX0" fmla="*/ 0 w 1241658"/>
              <a:gd name="connsiteY0" fmla="*/ 1254583 h 1984561"/>
              <a:gd name="connsiteX1" fmla="*/ 445168 w 1241658"/>
              <a:gd name="connsiteY1" fmla="*/ 1312333 h 1984561"/>
              <a:gd name="connsiteX2" fmla="*/ 782052 w 1241658"/>
              <a:gd name="connsiteY2" fmla="*/ 0 h 1984561"/>
              <a:gd name="connsiteX3" fmla="*/ 1171875 w 1241658"/>
              <a:gd name="connsiteY3" fmla="*/ 28876 h 1984561"/>
              <a:gd name="connsiteX4" fmla="*/ 834991 w 1241658"/>
              <a:gd name="connsiteY4" fmla="*/ 1379710 h 1984561"/>
              <a:gd name="connsiteX5" fmla="*/ 1241658 w 1241658"/>
              <a:gd name="connsiteY5" fmla="*/ 1437462 h 1984561"/>
              <a:gd name="connsiteX6" fmla="*/ 493338 w 1241658"/>
              <a:gd name="connsiteY6" fmla="*/ 1984561 h 1984561"/>
              <a:gd name="connsiteX7" fmla="*/ 0 w 1241658"/>
              <a:gd name="connsiteY7" fmla="*/ 1254583 h 1984561"/>
              <a:gd name="connsiteX0" fmla="*/ 0 w 1241658"/>
              <a:gd name="connsiteY0" fmla="*/ 1254583 h 1984561"/>
              <a:gd name="connsiteX1" fmla="*/ 445168 w 1241658"/>
              <a:gd name="connsiteY1" fmla="*/ 1312333 h 1984561"/>
              <a:gd name="connsiteX2" fmla="*/ 782052 w 1241658"/>
              <a:gd name="connsiteY2" fmla="*/ 0 h 1984561"/>
              <a:gd name="connsiteX3" fmla="*/ 1171875 w 1241658"/>
              <a:gd name="connsiteY3" fmla="*/ 77002 h 1984561"/>
              <a:gd name="connsiteX4" fmla="*/ 834991 w 1241658"/>
              <a:gd name="connsiteY4" fmla="*/ 1379710 h 1984561"/>
              <a:gd name="connsiteX5" fmla="*/ 1241658 w 1241658"/>
              <a:gd name="connsiteY5" fmla="*/ 1437462 h 1984561"/>
              <a:gd name="connsiteX6" fmla="*/ 493338 w 1241658"/>
              <a:gd name="connsiteY6" fmla="*/ 1984561 h 1984561"/>
              <a:gd name="connsiteX7" fmla="*/ 0 w 1241658"/>
              <a:gd name="connsiteY7" fmla="*/ 1254583 h 1984561"/>
              <a:gd name="connsiteX0" fmla="*/ 0 w 1241658"/>
              <a:gd name="connsiteY0" fmla="*/ 1254583 h 1984561"/>
              <a:gd name="connsiteX1" fmla="*/ 445168 w 1241658"/>
              <a:gd name="connsiteY1" fmla="*/ 1312333 h 1984561"/>
              <a:gd name="connsiteX2" fmla="*/ 782052 w 1241658"/>
              <a:gd name="connsiteY2" fmla="*/ 0 h 1984561"/>
              <a:gd name="connsiteX3" fmla="*/ 1171875 w 1241658"/>
              <a:gd name="connsiteY3" fmla="*/ 38501 h 1984561"/>
              <a:gd name="connsiteX4" fmla="*/ 834991 w 1241658"/>
              <a:gd name="connsiteY4" fmla="*/ 1379710 h 1984561"/>
              <a:gd name="connsiteX5" fmla="*/ 1241658 w 1241658"/>
              <a:gd name="connsiteY5" fmla="*/ 1437462 h 1984561"/>
              <a:gd name="connsiteX6" fmla="*/ 493338 w 1241658"/>
              <a:gd name="connsiteY6" fmla="*/ 1984561 h 1984561"/>
              <a:gd name="connsiteX7" fmla="*/ 0 w 1241658"/>
              <a:gd name="connsiteY7" fmla="*/ 1254583 h 1984561"/>
              <a:gd name="connsiteX0" fmla="*/ 0 w 1241658"/>
              <a:gd name="connsiteY0" fmla="*/ 1254583 h 1984561"/>
              <a:gd name="connsiteX1" fmla="*/ 445168 w 1241658"/>
              <a:gd name="connsiteY1" fmla="*/ 1312333 h 1984561"/>
              <a:gd name="connsiteX2" fmla="*/ 782052 w 1241658"/>
              <a:gd name="connsiteY2" fmla="*/ 0 h 1984561"/>
              <a:gd name="connsiteX3" fmla="*/ 1171875 w 1241658"/>
              <a:gd name="connsiteY3" fmla="*/ 38501 h 1984561"/>
              <a:gd name="connsiteX4" fmla="*/ 863867 w 1241658"/>
              <a:gd name="connsiteY4" fmla="*/ 1293083 h 1984561"/>
              <a:gd name="connsiteX5" fmla="*/ 1241658 w 1241658"/>
              <a:gd name="connsiteY5" fmla="*/ 1437462 h 1984561"/>
              <a:gd name="connsiteX6" fmla="*/ 493338 w 1241658"/>
              <a:gd name="connsiteY6" fmla="*/ 1984561 h 1984561"/>
              <a:gd name="connsiteX7" fmla="*/ 0 w 1241658"/>
              <a:gd name="connsiteY7" fmla="*/ 1254583 h 1984561"/>
              <a:gd name="connsiteX0" fmla="*/ 0 w 1241658"/>
              <a:gd name="connsiteY0" fmla="*/ 1254583 h 1984561"/>
              <a:gd name="connsiteX1" fmla="*/ 464418 w 1241658"/>
              <a:gd name="connsiteY1" fmla="*/ 1244957 h 1984561"/>
              <a:gd name="connsiteX2" fmla="*/ 782052 w 1241658"/>
              <a:gd name="connsiteY2" fmla="*/ 0 h 1984561"/>
              <a:gd name="connsiteX3" fmla="*/ 1171875 w 1241658"/>
              <a:gd name="connsiteY3" fmla="*/ 38501 h 1984561"/>
              <a:gd name="connsiteX4" fmla="*/ 863867 w 1241658"/>
              <a:gd name="connsiteY4" fmla="*/ 1293083 h 1984561"/>
              <a:gd name="connsiteX5" fmla="*/ 1241658 w 1241658"/>
              <a:gd name="connsiteY5" fmla="*/ 1437462 h 1984561"/>
              <a:gd name="connsiteX6" fmla="*/ 493338 w 1241658"/>
              <a:gd name="connsiteY6" fmla="*/ 1984561 h 1984561"/>
              <a:gd name="connsiteX7" fmla="*/ 0 w 1241658"/>
              <a:gd name="connsiteY7" fmla="*/ 1254583 h 1984561"/>
              <a:gd name="connsiteX0" fmla="*/ 0 w 1270533"/>
              <a:gd name="connsiteY0" fmla="*/ 1139079 h 1984561"/>
              <a:gd name="connsiteX1" fmla="*/ 493293 w 1270533"/>
              <a:gd name="connsiteY1" fmla="*/ 1244957 h 1984561"/>
              <a:gd name="connsiteX2" fmla="*/ 810927 w 1270533"/>
              <a:gd name="connsiteY2" fmla="*/ 0 h 1984561"/>
              <a:gd name="connsiteX3" fmla="*/ 1200750 w 1270533"/>
              <a:gd name="connsiteY3" fmla="*/ 38501 h 1984561"/>
              <a:gd name="connsiteX4" fmla="*/ 892742 w 1270533"/>
              <a:gd name="connsiteY4" fmla="*/ 1293083 h 1984561"/>
              <a:gd name="connsiteX5" fmla="*/ 1270533 w 1270533"/>
              <a:gd name="connsiteY5" fmla="*/ 1437462 h 1984561"/>
              <a:gd name="connsiteX6" fmla="*/ 522213 w 1270533"/>
              <a:gd name="connsiteY6" fmla="*/ 1984561 h 1984561"/>
              <a:gd name="connsiteX7" fmla="*/ 0 w 1270533"/>
              <a:gd name="connsiteY7" fmla="*/ 1139079 h 1984561"/>
              <a:gd name="connsiteX0" fmla="*/ 0 w 1337910"/>
              <a:gd name="connsiteY0" fmla="*/ 1139079 h 1984561"/>
              <a:gd name="connsiteX1" fmla="*/ 493293 w 1337910"/>
              <a:gd name="connsiteY1" fmla="*/ 1244957 h 1984561"/>
              <a:gd name="connsiteX2" fmla="*/ 810927 w 1337910"/>
              <a:gd name="connsiteY2" fmla="*/ 0 h 1984561"/>
              <a:gd name="connsiteX3" fmla="*/ 1200750 w 1337910"/>
              <a:gd name="connsiteY3" fmla="*/ 38501 h 1984561"/>
              <a:gd name="connsiteX4" fmla="*/ 892742 w 1337910"/>
              <a:gd name="connsiteY4" fmla="*/ 1293083 h 1984561"/>
              <a:gd name="connsiteX5" fmla="*/ 1337910 w 1337910"/>
              <a:gd name="connsiteY5" fmla="*/ 1389335 h 1984561"/>
              <a:gd name="connsiteX6" fmla="*/ 522213 w 1337910"/>
              <a:gd name="connsiteY6" fmla="*/ 1984561 h 1984561"/>
              <a:gd name="connsiteX7" fmla="*/ 0 w 1337910"/>
              <a:gd name="connsiteY7" fmla="*/ 1139079 h 1984561"/>
              <a:gd name="connsiteX0" fmla="*/ 0 w 1337910"/>
              <a:gd name="connsiteY0" fmla="*/ 1139079 h 1984561"/>
              <a:gd name="connsiteX1" fmla="*/ 493293 w 1337910"/>
              <a:gd name="connsiteY1" fmla="*/ 1244957 h 1984561"/>
              <a:gd name="connsiteX2" fmla="*/ 810927 w 1337910"/>
              <a:gd name="connsiteY2" fmla="*/ 0 h 1984561"/>
              <a:gd name="connsiteX3" fmla="*/ 1200750 w 1337910"/>
              <a:gd name="connsiteY3" fmla="*/ 38501 h 1984561"/>
              <a:gd name="connsiteX4" fmla="*/ 883116 w 1337910"/>
              <a:gd name="connsiteY4" fmla="*/ 1331584 h 1984561"/>
              <a:gd name="connsiteX5" fmla="*/ 1337910 w 1337910"/>
              <a:gd name="connsiteY5" fmla="*/ 1389335 h 1984561"/>
              <a:gd name="connsiteX6" fmla="*/ 522213 w 1337910"/>
              <a:gd name="connsiteY6" fmla="*/ 1984561 h 1984561"/>
              <a:gd name="connsiteX7" fmla="*/ 0 w 1337910"/>
              <a:gd name="connsiteY7" fmla="*/ 1139079 h 1984561"/>
              <a:gd name="connsiteX0" fmla="*/ 0 w 1405287"/>
              <a:gd name="connsiteY0" fmla="*/ 1139079 h 1984561"/>
              <a:gd name="connsiteX1" fmla="*/ 493293 w 1405287"/>
              <a:gd name="connsiteY1" fmla="*/ 1244957 h 1984561"/>
              <a:gd name="connsiteX2" fmla="*/ 810927 w 1405287"/>
              <a:gd name="connsiteY2" fmla="*/ 0 h 1984561"/>
              <a:gd name="connsiteX3" fmla="*/ 1200750 w 1405287"/>
              <a:gd name="connsiteY3" fmla="*/ 38501 h 1984561"/>
              <a:gd name="connsiteX4" fmla="*/ 883116 w 1405287"/>
              <a:gd name="connsiteY4" fmla="*/ 1331584 h 1984561"/>
              <a:gd name="connsiteX5" fmla="*/ 1405287 w 1405287"/>
              <a:gd name="connsiteY5" fmla="*/ 1408585 h 1984561"/>
              <a:gd name="connsiteX6" fmla="*/ 522213 w 1405287"/>
              <a:gd name="connsiteY6" fmla="*/ 1984561 h 1984561"/>
              <a:gd name="connsiteX7" fmla="*/ 0 w 1405287"/>
              <a:gd name="connsiteY7" fmla="*/ 1139079 h 1984561"/>
              <a:gd name="connsiteX0" fmla="*/ 0 w 1405287"/>
              <a:gd name="connsiteY0" fmla="*/ 1139079 h 1984561"/>
              <a:gd name="connsiteX1" fmla="*/ 493293 w 1405287"/>
              <a:gd name="connsiteY1" fmla="*/ 1244957 h 1984561"/>
              <a:gd name="connsiteX2" fmla="*/ 810927 w 1405287"/>
              <a:gd name="connsiteY2" fmla="*/ 0 h 1984561"/>
              <a:gd name="connsiteX3" fmla="*/ 1210375 w 1405287"/>
              <a:gd name="connsiteY3" fmla="*/ 28876 h 1984561"/>
              <a:gd name="connsiteX4" fmla="*/ 883116 w 1405287"/>
              <a:gd name="connsiteY4" fmla="*/ 1331584 h 1984561"/>
              <a:gd name="connsiteX5" fmla="*/ 1405287 w 1405287"/>
              <a:gd name="connsiteY5" fmla="*/ 1408585 h 1984561"/>
              <a:gd name="connsiteX6" fmla="*/ 522213 w 1405287"/>
              <a:gd name="connsiteY6" fmla="*/ 1984561 h 1984561"/>
              <a:gd name="connsiteX7" fmla="*/ 0 w 1405287"/>
              <a:gd name="connsiteY7" fmla="*/ 1139079 h 1984561"/>
              <a:gd name="connsiteX0" fmla="*/ 0 w 1434163"/>
              <a:gd name="connsiteY0" fmla="*/ 1139079 h 1984561"/>
              <a:gd name="connsiteX1" fmla="*/ 493293 w 1434163"/>
              <a:gd name="connsiteY1" fmla="*/ 1244957 h 1984561"/>
              <a:gd name="connsiteX2" fmla="*/ 810927 w 1434163"/>
              <a:gd name="connsiteY2" fmla="*/ 0 h 1984561"/>
              <a:gd name="connsiteX3" fmla="*/ 1210375 w 1434163"/>
              <a:gd name="connsiteY3" fmla="*/ 28876 h 1984561"/>
              <a:gd name="connsiteX4" fmla="*/ 883116 w 1434163"/>
              <a:gd name="connsiteY4" fmla="*/ 1331584 h 1984561"/>
              <a:gd name="connsiteX5" fmla="*/ 1434163 w 1434163"/>
              <a:gd name="connsiteY5" fmla="*/ 1350833 h 1984561"/>
              <a:gd name="connsiteX6" fmla="*/ 522213 w 1434163"/>
              <a:gd name="connsiteY6" fmla="*/ 1984561 h 1984561"/>
              <a:gd name="connsiteX7" fmla="*/ 0 w 1434163"/>
              <a:gd name="connsiteY7" fmla="*/ 1139079 h 1984561"/>
              <a:gd name="connsiteX0" fmla="*/ 0 w 1463038"/>
              <a:gd name="connsiteY0" fmla="*/ 1139079 h 1984561"/>
              <a:gd name="connsiteX1" fmla="*/ 493293 w 1463038"/>
              <a:gd name="connsiteY1" fmla="*/ 1244957 h 1984561"/>
              <a:gd name="connsiteX2" fmla="*/ 810927 w 1463038"/>
              <a:gd name="connsiteY2" fmla="*/ 0 h 1984561"/>
              <a:gd name="connsiteX3" fmla="*/ 1210375 w 1463038"/>
              <a:gd name="connsiteY3" fmla="*/ 28876 h 1984561"/>
              <a:gd name="connsiteX4" fmla="*/ 883116 w 1463038"/>
              <a:gd name="connsiteY4" fmla="*/ 1331584 h 1984561"/>
              <a:gd name="connsiteX5" fmla="*/ 1463038 w 1463038"/>
              <a:gd name="connsiteY5" fmla="*/ 1225704 h 1984561"/>
              <a:gd name="connsiteX6" fmla="*/ 522213 w 1463038"/>
              <a:gd name="connsiteY6" fmla="*/ 1984561 h 1984561"/>
              <a:gd name="connsiteX7" fmla="*/ 0 w 1463038"/>
              <a:gd name="connsiteY7" fmla="*/ 1139079 h 1984561"/>
              <a:gd name="connsiteX0" fmla="*/ 0 w 1434162"/>
              <a:gd name="connsiteY0" fmla="*/ 1119829 h 1984561"/>
              <a:gd name="connsiteX1" fmla="*/ 464417 w 1434162"/>
              <a:gd name="connsiteY1" fmla="*/ 1244957 h 1984561"/>
              <a:gd name="connsiteX2" fmla="*/ 782051 w 1434162"/>
              <a:gd name="connsiteY2" fmla="*/ 0 h 1984561"/>
              <a:gd name="connsiteX3" fmla="*/ 1181499 w 1434162"/>
              <a:gd name="connsiteY3" fmla="*/ 28876 h 1984561"/>
              <a:gd name="connsiteX4" fmla="*/ 854240 w 1434162"/>
              <a:gd name="connsiteY4" fmla="*/ 1331584 h 1984561"/>
              <a:gd name="connsiteX5" fmla="*/ 1434162 w 1434162"/>
              <a:gd name="connsiteY5" fmla="*/ 1225704 h 1984561"/>
              <a:gd name="connsiteX6" fmla="*/ 493337 w 1434162"/>
              <a:gd name="connsiteY6" fmla="*/ 1984561 h 1984561"/>
              <a:gd name="connsiteX7" fmla="*/ 0 w 1434162"/>
              <a:gd name="connsiteY7" fmla="*/ 1119829 h 1984561"/>
              <a:gd name="connsiteX0" fmla="*/ 0 w 1424537"/>
              <a:gd name="connsiteY0" fmla="*/ 1081328 h 1984561"/>
              <a:gd name="connsiteX1" fmla="*/ 454792 w 1424537"/>
              <a:gd name="connsiteY1" fmla="*/ 1244957 h 1984561"/>
              <a:gd name="connsiteX2" fmla="*/ 772426 w 1424537"/>
              <a:gd name="connsiteY2" fmla="*/ 0 h 1984561"/>
              <a:gd name="connsiteX3" fmla="*/ 1171874 w 1424537"/>
              <a:gd name="connsiteY3" fmla="*/ 28876 h 1984561"/>
              <a:gd name="connsiteX4" fmla="*/ 844615 w 1424537"/>
              <a:gd name="connsiteY4" fmla="*/ 1331584 h 1984561"/>
              <a:gd name="connsiteX5" fmla="*/ 1424537 w 1424537"/>
              <a:gd name="connsiteY5" fmla="*/ 1225704 h 1984561"/>
              <a:gd name="connsiteX6" fmla="*/ 483712 w 1424537"/>
              <a:gd name="connsiteY6" fmla="*/ 1984561 h 1984561"/>
              <a:gd name="connsiteX7" fmla="*/ 0 w 1424537"/>
              <a:gd name="connsiteY7" fmla="*/ 1081328 h 1984561"/>
              <a:gd name="connsiteX0" fmla="*/ 0 w 1424537"/>
              <a:gd name="connsiteY0" fmla="*/ 1081328 h 2003811"/>
              <a:gd name="connsiteX1" fmla="*/ 454792 w 1424537"/>
              <a:gd name="connsiteY1" fmla="*/ 1244957 h 2003811"/>
              <a:gd name="connsiteX2" fmla="*/ 772426 w 1424537"/>
              <a:gd name="connsiteY2" fmla="*/ 0 h 2003811"/>
              <a:gd name="connsiteX3" fmla="*/ 1171874 w 1424537"/>
              <a:gd name="connsiteY3" fmla="*/ 28876 h 2003811"/>
              <a:gd name="connsiteX4" fmla="*/ 844615 w 1424537"/>
              <a:gd name="connsiteY4" fmla="*/ 1331584 h 2003811"/>
              <a:gd name="connsiteX5" fmla="*/ 1424537 w 1424537"/>
              <a:gd name="connsiteY5" fmla="*/ 1225704 h 2003811"/>
              <a:gd name="connsiteX6" fmla="*/ 551089 w 1424537"/>
              <a:gd name="connsiteY6" fmla="*/ 2003811 h 2003811"/>
              <a:gd name="connsiteX7" fmla="*/ 0 w 1424537"/>
              <a:gd name="connsiteY7" fmla="*/ 1081328 h 2003811"/>
              <a:gd name="connsiteX0" fmla="*/ 0 w 1424537"/>
              <a:gd name="connsiteY0" fmla="*/ 1081328 h 2003811"/>
              <a:gd name="connsiteX1" fmla="*/ 454792 w 1424537"/>
              <a:gd name="connsiteY1" fmla="*/ 1244957 h 2003811"/>
              <a:gd name="connsiteX2" fmla="*/ 772426 w 1424537"/>
              <a:gd name="connsiteY2" fmla="*/ 0 h 2003811"/>
              <a:gd name="connsiteX3" fmla="*/ 1171874 w 1424537"/>
              <a:gd name="connsiteY3" fmla="*/ 28876 h 2003811"/>
              <a:gd name="connsiteX4" fmla="*/ 921617 w 1424537"/>
              <a:gd name="connsiteY4" fmla="*/ 1341210 h 2003811"/>
              <a:gd name="connsiteX5" fmla="*/ 1424537 w 1424537"/>
              <a:gd name="connsiteY5" fmla="*/ 1225704 h 2003811"/>
              <a:gd name="connsiteX6" fmla="*/ 551089 w 1424537"/>
              <a:gd name="connsiteY6" fmla="*/ 2003811 h 2003811"/>
              <a:gd name="connsiteX7" fmla="*/ 0 w 1424537"/>
              <a:gd name="connsiteY7" fmla="*/ 1081328 h 2003811"/>
              <a:gd name="connsiteX0" fmla="*/ 0 w 1424537"/>
              <a:gd name="connsiteY0" fmla="*/ 1081328 h 2003811"/>
              <a:gd name="connsiteX1" fmla="*/ 512543 w 1424537"/>
              <a:gd name="connsiteY1" fmla="*/ 1312334 h 2003811"/>
              <a:gd name="connsiteX2" fmla="*/ 772426 w 1424537"/>
              <a:gd name="connsiteY2" fmla="*/ 0 h 2003811"/>
              <a:gd name="connsiteX3" fmla="*/ 1171874 w 1424537"/>
              <a:gd name="connsiteY3" fmla="*/ 28876 h 2003811"/>
              <a:gd name="connsiteX4" fmla="*/ 921617 w 1424537"/>
              <a:gd name="connsiteY4" fmla="*/ 1341210 h 2003811"/>
              <a:gd name="connsiteX5" fmla="*/ 1424537 w 1424537"/>
              <a:gd name="connsiteY5" fmla="*/ 1225704 h 2003811"/>
              <a:gd name="connsiteX6" fmla="*/ 551089 w 1424537"/>
              <a:gd name="connsiteY6" fmla="*/ 2003811 h 2003811"/>
              <a:gd name="connsiteX7" fmla="*/ 0 w 1424537"/>
              <a:gd name="connsiteY7" fmla="*/ 1081328 h 2003811"/>
              <a:gd name="connsiteX0" fmla="*/ 0 w 1424537"/>
              <a:gd name="connsiteY0" fmla="*/ 1052452 h 1974935"/>
              <a:gd name="connsiteX1" fmla="*/ 512543 w 1424537"/>
              <a:gd name="connsiteY1" fmla="*/ 1283458 h 1974935"/>
              <a:gd name="connsiteX2" fmla="*/ 762800 w 1424537"/>
              <a:gd name="connsiteY2" fmla="*/ 9625 h 1974935"/>
              <a:gd name="connsiteX3" fmla="*/ 1171874 w 1424537"/>
              <a:gd name="connsiteY3" fmla="*/ 0 h 1974935"/>
              <a:gd name="connsiteX4" fmla="*/ 921617 w 1424537"/>
              <a:gd name="connsiteY4" fmla="*/ 1312334 h 1974935"/>
              <a:gd name="connsiteX5" fmla="*/ 1424537 w 1424537"/>
              <a:gd name="connsiteY5" fmla="*/ 1196828 h 1974935"/>
              <a:gd name="connsiteX6" fmla="*/ 551089 w 1424537"/>
              <a:gd name="connsiteY6" fmla="*/ 1974935 h 1974935"/>
              <a:gd name="connsiteX7" fmla="*/ 0 w 1424537"/>
              <a:gd name="connsiteY7" fmla="*/ 1052452 h 1974935"/>
              <a:gd name="connsiteX0" fmla="*/ 0 w 1424537"/>
              <a:gd name="connsiteY0" fmla="*/ 1110203 h 2032686"/>
              <a:gd name="connsiteX1" fmla="*/ 512543 w 1424537"/>
              <a:gd name="connsiteY1" fmla="*/ 1341209 h 2032686"/>
              <a:gd name="connsiteX2" fmla="*/ 772425 w 1424537"/>
              <a:gd name="connsiteY2" fmla="*/ 0 h 2032686"/>
              <a:gd name="connsiteX3" fmla="*/ 1171874 w 1424537"/>
              <a:gd name="connsiteY3" fmla="*/ 57751 h 2032686"/>
              <a:gd name="connsiteX4" fmla="*/ 921617 w 1424537"/>
              <a:gd name="connsiteY4" fmla="*/ 1370085 h 2032686"/>
              <a:gd name="connsiteX5" fmla="*/ 1424537 w 1424537"/>
              <a:gd name="connsiteY5" fmla="*/ 1254579 h 2032686"/>
              <a:gd name="connsiteX6" fmla="*/ 551089 w 1424537"/>
              <a:gd name="connsiteY6" fmla="*/ 2032686 h 2032686"/>
              <a:gd name="connsiteX7" fmla="*/ 0 w 1424537"/>
              <a:gd name="connsiteY7" fmla="*/ 1110203 h 2032686"/>
              <a:gd name="connsiteX0" fmla="*/ 0 w 1424537"/>
              <a:gd name="connsiteY0" fmla="*/ 1081327 h 2003810"/>
              <a:gd name="connsiteX1" fmla="*/ 512543 w 1424537"/>
              <a:gd name="connsiteY1" fmla="*/ 1312333 h 2003810"/>
              <a:gd name="connsiteX2" fmla="*/ 753174 w 1424537"/>
              <a:gd name="connsiteY2" fmla="*/ 0 h 2003810"/>
              <a:gd name="connsiteX3" fmla="*/ 1171874 w 1424537"/>
              <a:gd name="connsiteY3" fmla="*/ 28875 h 2003810"/>
              <a:gd name="connsiteX4" fmla="*/ 921617 w 1424537"/>
              <a:gd name="connsiteY4" fmla="*/ 1341209 h 2003810"/>
              <a:gd name="connsiteX5" fmla="*/ 1424537 w 1424537"/>
              <a:gd name="connsiteY5" fmla="*/ 1225703 h 2003810"/>
              <a:gd name="connsiteX6" fmla="*/ 551089 w 1424537"/>
              <a:gd name="connsiteY6" fmla="*/ 2003810 h 2003810"/>
              <a:gd name="connsiteX7" fmla="*/ 0 w 1424537"/>
              <a:gd name="connsiteY7" fmla="*/ 1081327 h 2003810"/>
              <a:gd name="connsiteX0" fmla="*/ 0 w 1424537"/>
              <a:gd name="connsiteY0" fmla="*/ 1081327 h 2003810"/>
              <a:gd name="connsiteX1" fmla="*/ 512543 w 1424537"/>
              <a:gd name="connsiteY1" fmla="*/ 1312333 h 2003810"/>
              <a:gd name="connsiteX2" fmla="*/ 820551 w 1424537"/>
              <a:gd name="connsiteY2" fmla="*/ 0 h 2003810"/>
              <a:gd name="connsiteX3" fmla="*/ 1171874 w 1424537"/>
              <a:gd name="connsiteY3" fmla="*/ 28875 h 2003810"/>
              <a:gd name="connsiteX4" fmla="*/ 921617 w 1424537"/>
              <a:gd name="connsiteY4" fmla="*/ 1341209 h 2003810"/>
              <a:gd name="connsiteX5" fmla="*/ 1424537 w 1424537"/>
              <a:gd name="connsiteY5" fmla="*/ 1225703 h 2003810"/>
              <a:gd name="connsiteX6" fmla="*/ 551089 w 1424537"/>
              <a:gd name="connsiteY6" fmla="*/ 2003810 h 2003810"/>
              <a:gd name="connsiteX7" fmla="*/ 0 w 1424537"/>
              <a:gd name="connsiteY7" fmla="*/ 1081327 h 2003810"/>
              <a:gd name="connsiteX0" fmla="*/ 0 w 1424537"/>
              <a:gd name="connsiteY0" fmla="*/ 1081327 h 2003810"/>
              <a:gd name="connsiteX1" fmla="*/ 512543 w 1424537"/>
              <a:gd name="connsiteY1" fmla="*/ 1312333 h 2003810"/>
              <a:gd name="connsiteX2" fmla="*/ 782050 w 1424537"/>
              <a:gd name="connsiteY2" fmla="*/ 0 h 2003810"/>
              <a:gd name="connsiteX3" fmla="*/ 1171874 w 1424537"/>
              <a:gd name="connsiteY3" fmla="*/ 28875 h 2003810"/>
              <a:gd name="connsiteX4" fmla="*/ 921617 w 1424537"/>
              <a:gd name="connsiteY4" fmla="*/ 1341209 h 2003810"/>
              <a:gd name="connsiteX5" fmla="*/ 1424537 w 1424537"/>
              <a:gd name="connsiteY5" fmla="*/ 1225703 h 2003810"/>
              <a:gd name="connsiteX6" fmla="*/ 551089 w 1424537"/>
              <a:gd name="connsiteY6" fmla="*/ 2003810 h 2003810"/>
              <a:gd name="connsiteX7" fmla="*/ 0 w 1424537"/>
              <a:gd name="connsiteY7" fmla="*/ 1081327 h 2003810"/>
              <a:gd name="connsiteX0" fmla="*/ 0 w 1424537"/>
              <a:gd name="connsiteY0" fmla="*/ 1081327 h 2013435"/>
              <a:gd name="connsiteX1" fmla="*/ 512543 w 1424537"/>
              <a:gd name="connsiteY1" fmla="*/ 1312333 h 2013435"/>
              <a:gd name="connsiteX2" fmla="*/ 782050 w 1424537"/>
              <a:gd name="connsiteY2" fmla="*/ 0 h 2013435"/>
              <a:gd name="connsiteX3" fmla="*/ 1171874 w 1424537"/>
              <a:gd name="connsiteY3" fmla="*/ 28875 h 2013435"/>
              <a:gd name="connsiteX4" fmla="*/ 921617 w 1424537"/>
              <a:gd name="connsiteY4" fmla="*/ 1341209 h 2013435"/>
              <a:gd name="connsiteX5" fmla="*/ 1424537 w 1424537"/>
              <a:gd name="connsiteY5" fmla="*/ 1225703 h 2013435"/>
              <a:gd name="connsiteX6" fmla="*/ 618466 w 1424537"/>
              <a:gd name="connsiteY6" fmla="*/ 2013435 h 2013435"/>
              <a:gd name="connsiteX7" fmla="*/ 0 w 1424537"/>
              <a:gd name="connsiteY7" fmla="*/ 1081327 h 2013435"/>
              <a:gd name="connsiteX0" fmla="*/ 0 w 1424537"/>
              <a:gd name="connsiteY0" fmla="*/ 1081327 h 2023060"/>
              <a:gd name="connsiteX1" fmla="*/ 512543 w 1424537"/>
              <a:gd name="connsiteY1" fmla="*/ 1312333 h 2023060"/>
              <a:gd name="connsiteX2" fmla="*/ 782050 w 1424537"/>
              <a:gd name="connsiteY2" fmla="*/ 0 h 2023060"/>
              <a:gd name="connsiteX3" fmla="*/ 1171874 w 1424537"/>
              <a:gd name="connsiteY3" fmla="*/ 28875 h 2023060"/>
              <a:gd name="connsiteX4" fmla="*/ 921617 w 1424537"/>
              <a:gd name="connsiteY4" fmla="*/ 1341209 h 2023060"/>
              <a:gd name="connsiteX5" fmla="*/ 1424537 w 1424537"/>
              <a:gd name="connsiteY5" fmla="*/ 1225703 h 2023060"/>
              <a:gd name="connsiteX6" fmla="*/ 599216 w 1424537"/>
              <a:gd name="connsiteY6" fmla="*/ 2023060 h 2023060"/>
              <a:gd name="connsiteX7" fmla="*/ 0 w 1424537"/>
              <a:gd name="connsiteY7" fmla="*/ 1081327 h 2023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4537" h="2023060">
                <a:moveTo>
                  <a:pt x="0" y="1081327"/>
                </a:moveTo>
                <a:lnTo>
                  <a:pt x="512543" y="1312333"/>
                </a:lnTo>
                <a:lnTo>
                  <a:pt x="782050" y="0"/>
                </a:lnTo>
                <a:lnTo>
                  <a:pt x="1171874" y="28875"/>
                </a:lnTo>
                <a:lnTo>
                  <a:pt x="921617" y="1341209"/>
                </a:lnTo>
                <a:lnTo>
                  <a:pt x="1424537" y="1225703"/>
                </a:lnTo>
                <a:lnTo>
                  <a:pt x="599216" y="2023060"/>
                </a:lnTo>
                <a:lnTo>
                  <a:pt x="0" y="1081327"/>
                </a:lnTo>
                <a:close/>
              </a:path>
            </a:pathLst>
          </a:custGeom>
          <a:gradFill flip="none" rotWithShape="1">
            <a:gsLst>
              <a:gs pos="0">
                <a:schemeClr val="accent2">
                  <a:lumMod val="50000"/>
                </a:schemeClr>
              </a:gs>
              <a:gs pos="48000">
                <a:schemeClr val="accent2">
                  <a:lumMod val="97000"/>
                  <a:lumOff val="3000"/>
                </a:schemeClr>
              </a:gs>
              <a:gs pos="100000">
                <a:schemeClr val="accent2">
                  <a:lumMod val="20000"/>
                  <a:lumOff val="80000"/>
                </a:schemeClr>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Bild 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32582" y="4413702"/>
            <a:ext cx="3052063" cy="2350823"/>
          </a:xfrm>
          <a:prstGeom prst="rect">
            <a:avLst/>
          </a:prstGeom>
        </p:spPr>
      </p:pic>
    </p:spTree>
    <p:extLst>
      <p:ext uri="{BB962C8B-B14F-4D97-AF65-F5344CB8AC3E}">
        <p14:creationId xmlns:p14="http://schemas.microsoft.com/office/powerpoint/2010/main" val="28307774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grpId="0" nodeType="click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500"/>
                                        <p:tgtEl>
                                          <p:spTgt spid="69"/>
                                        </p:tgtEl>
                                      </p:cBhvr>
                                    </p:animEffect>
                                    <p:anim calcmode="lin" valueType="num">
                                      <p:cBhvr>
                                        <p:cTn id="32" dur="500" fill="hold"/>
                                        <p:tgtEl>
                                          <p:spTgt spid="69"/>
                                        </p:tgtEl>
                                        <p:attrNameLst>
                                          <p:attrName>style.rotation</p:attrName>
                                        </p:attrNameLst>
                                      </p:cBhvr>
                                      <p:tavLst>
                                        <p:tav tm="0">
                                          <p:val>
                                            <p:fltVal val="720"/>
                                          </p:val>
                                        </p:tav>
                                        <p:tav tm="100000">
                                          <p:val>
                                            <p:fltVal val="0"/>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 calcmode="lin" valueType="num">
                                      <p:cBhvr>
                                        <p:cTn id="34" dur="500" fill="hold"/>
                                        <p:tgtEl>
                                          <p:spTgt spid="6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animBg="1"/>
      <p:bldP spid="37" grpId="0" animBg="1"/>
      <p:bldP spid="38" grpId="0" animBg="1"/>
      <p:bldP spid="61" grpId="0" animBg="1"/>
      <p:bldP spid="6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3"/>
          <p:cNvSpPr>
            <a:spLocks noChangeArrowheads="1"/>
          </p:cNvSpPr>
          <p:nvPr/>
        </p:nvSpPr>
        <p:spPr bwMode="auto">
          <a:xfrm>
            <a:off x="3498908" y="2736850"/>
            <a:ext cx="682625" cy="692150"/>
          </a:xfrm>
          <a:prstGeom prst="rect">
            <a:avLst/>
          </a:prstGeom>
          <a:solidFill>
            <a:schemeClr val="bg1"/>
          </a:solidFill>
          <a:ln w="22225">
            <a:solidFill>
              <a:schemeClr val="accent5">
                <a:lumMod val="75000"/>
              </a:schemeClr>
            </a:solidFill>
            <a:miter lim="800000"/>
            <a:headEnd/>
            <a:tailEnd/>
          </a:ln>
        </p:spPr>
        <p:txBody>
          <a:bodyPr wrap="none" anchor="ctr"/>
          <a:lstStyle/>
          <a:p>
            <a:pPr algn="ctr" defTabSz="457200" eaLnBrk="1" fontAlgn="auto" hangingPunct="1">
              <a:spcBef>
                <a:spcPts val="0"/>
              </a:spcBef>
              <a:spcAft>
                <a:spcPts val="0"/>
              </a:spcAft>
            </a:pPr>
            <a:r>
              <a:rPr lang="de-DE" sz="1800">
                <a:solidFill>
                  <a:srgbClr val="000000"/>
                </a:solidFill>
                <a:latin typeface="+mn-lt"/>
                <a:cs typeface="+mn-cs"/>
              </a:rPr>
              <a:t>f(x)=</a:t>
            </a:r>
          </a:p>
        </p:txBody>
      </p:sp>
      <p:grpSp>
        <p:nvGrpSpPr>
          <p:cNvPr id="21" name="Group 14"/>
          <p:cNvGrpSpPr>
            <a:grpSpLocks/>
          </p:cNvGrpSpPr>
          <p:nvPr/>
        </p:nvGrpSpPr>
        <p:grpSpPr bwMode="auto">
          <a:xfrm>
            <a:off x="3456448" y="4078808"/>
            <a:ext cx="684335" cy="718344"/>
            <a:chOff x="3561" y="2531"/>
            <a:chExt cx="952" cy="1006"/>
          </a:xfrm>
          <a:solidFill>
            <a:srgbClr val="C00000"/>
          </a:solidFill>
        </p:grpSpPr>
        <p:sp>
          <p:nvSpPr>
            <p:cNvPr id="22" name="Rectangle 15"/>
            <p:cNvSpPr>
              <a:spLocks noChangeArrowheads="1"/>
            </p:cNvSpPr>
            <p:nvPr/>
          </p:nvSpPr>
          <p:spPr bwMode="auto">
            <a:xfrm>
              <a:off x="4039" y="3000"/>
              <a:ext cx="474" cy="537"/>
            </a:xfrm>
            <a:prstGeom prst="rect">
              <a:avLst/>
            </a:prstGeom>
            <a:solidFill>
              <a:schemeClr val="bg1"/>
            </a:solidFill>
            <a:ln w="22225">
              <a:solidFill>
                <a:schemeClr val="accent5">
                  <a:lumMod val="75000"/>
                </a:schemeClr>
              </a:solidFill>
            </a:ln>
          </p:spPr>
          <p:txBody>
            <a:bodyPr wrap="none" anchor="ctr"/>
            <a:lstStyle/>
            <a:p>
              <a:pPr algn="ctr" defTabSz="457200" eaLnBrk="1" fontAlgn="auto" hangingPunct="1">
                <a:spcBef>
                  <a:spcPts val="0"/>
                </a:spcBef>
                <a:spcAft>
                  <a:spcPts val="0"/>
                </a:spcAft>
                <a:defRPr/>
              </a:pPr>
              <a:endParaRPr lang="de-DE" sz="1800">
                <a:solidFill>
                  <a:srgbClr val="000000"/>
                </a:solidFill>
                <a:latin typeface="+mn-lt"/>
                <a:cs typeface="+mn-cs"/>
              </a:endParaRPr>
            </a:p>
          </p:txBody>
        </p:sp>
        <p:sp>
          <p:nvSpPr>
            <p:cNvPr id="23" name="Rectangle 16"/>
            <p:cNvSpPr>
              <a:spLocks noChangeArrowheads="1"/>
            </p:cNvSpPr>
            <p:nvPr/>
          </p:nvSpPr>
          <p:spPr bwMode="auto">
            <a:xfrm>
              <a:off x="3561" y="3000"/>
              <a:ext cx="478" cy="537"/>
            </a:xfrm>
            <a:prstGeom prst="rect">
              <a:avLst/>
            </a:prstGeom>
            <a:solidFill>
              <a:schemeClr val="bg1"/>
            </a:solidFill>
            <a:ln w="22225">
              <a:solidFill>
                <a:schemeClr val="accent5">
                  <a:lumMod val="75000"/>
                </a:schemeClr>
              </a:solidFill>
            </a:ln>
          </p:spPr>
          <p:txBody>
            <a:bodyPr wrap="none" anchor="ctr"/>
            <a:lstStyle/>
            <a:p>
              <a:pPr algn="ctr" defTabSz="457200" eaLnBrk="1" fontAlgn="auto" hangingPunct="1">
                <a:spcBef>
                  <a:spcPts val="0"/>
                </a:spcBef>
                <a:spcAft>
                  <a:spcPts val="0"/>
                </a:spcAft>
                <a:defRPr/>
              </a:pPr>
              <a:endParaRPr lang="de-DE" sz="1800">
                <a:solidFill>
                  <a:srgbClr val="000000"/>
                </a:solidFill>
                <a:latin typeface="+mn-lt"/>
                <a:cs typeface="+mn-cs"/>
              </a:endParaRPr>
            </a:p>
          </p:txBody>
        </p:sp>
        <p:sp>
          <p:nvSpPr>
            <p:cNvPr id="24" name="Rectangle 17"/>
            <p:cNvSpPr>
              <a:spLocks noChangeArrowheads="1"/>
            </p:cNvSpPr>
            <p:nvPr/>
          </p:nvSpPr>
          <p:spPr bwMode="auto">
            <a:xfrm>
              <a:off x="4039" y="2531"/>
              <a:ext cx="474" cy="469"/>
            </a:xfrm>
            <a:prstGeom prst="rect">
              <a:avLst/>
            </a:prstGeom>
            <a:solidFill>
              <a:schemeClr val="bg1"/>
            </a:solidFill>
            <a:ln w="22225">
              <a:solidFill>
                <a:schemeClr val="accent5">
                  <a:lumMod val="75000"/>
                </a:schemeClr>
              </a:solidFill>
            </a:ln>
          </p:spPr>
          <p:txBody>
            <a:bodyPr wrap="none" anchor="ctr"/>
            <a:lstStyle/>
            <a:p>
              <a:pPr algn="ctr" defTabSz="457200" eaLnBrk="1" fontAlgn="auto" hangingPunct="1">
                <a:spcBef>
                  <a:spcPts val="0"/>
                </a:spcBef>
                <a:spcAft>
                  <a:spcPts val="0"/>
                </a:spcAft>
                <a:defRPr/>
              </a:pPr>
              <a:r>
                <a:rPr lang="de-DE" sz="1800">
                  <a:solidFill>
                    <a:srgbClr val="000000"/>
                  </a:solidFill>
                  <a:latin typeface="+mn-lt"/>
                  <a:cs typeface="+mn-cs"/>
                </a:rPr>
                <a:t>y</a:t>
              </a:r>
            </a:p>
          </p:txBody>
        </p:sp>
        <p:sp>
          <p:nvSpPr>
            <p:cNvPr id="25" name="Rectangle 18"/>
            <p:cNvSpPr>
              <a:spLocks noChangeArrowheads="1"/>
            </p:cNvSpPr>
            <p:nvPr/>
          </p:nvSpPr>
          <p:spPr bwMode="auto">
            <a:xfrm>
              <a:off x="3561" y="2531"/>
              <a:ext cx="478" cy="469"/>
            </a:xfrm>
            <a:prstGeom prst="rect">
              <a:avLst/>
            </a:prstGeom>
            <a:solidFill>
              <a:schemeClr val="bg1"/>
            </a:solidFill>
            <a:ln w="22225">
              <a:solidFill>
                <a:schemeClr val="accent5">
                  <a:lumMod val="75000"/>
                </a:schemeClr>
              </a:solidFill>
            </a:ln>
          </p:spPr>
          <p:txBody>
            <a:bodyPr wrap="none" anchor="ctr"/>
            <a:lstStyle/>
            <a:p>
              <a:pPr algn="ctr" defTabSz="457200" eaLnBrk="1" fontAlgn="auto" hangingPunct="1">
                <a:spcBef>
                  <a:spcPts val="0"/>
                </a:spcBef>
                <a:spcAft>
                  <a:spcPts val="0"/>
                </a:spcAft>
                <a:defRPr/>
              </a:pPr>
              <a:r>
                <a:rPr lang="de-DE" sz="1800" dirty="0">
                  <a:solidFill>
                    <a:srgbClr val="000000"/>
                  </a:solidFill>
                  <a:latin typeface="+mn-lt"/>
                  <a:cs typeface="+mn-cs"/>
                </a:rPr>
                <a:t>x</a:t>
              </a:r>
            </a:p>
          </p:txBody>
        </p:sp>
        <p:sp>
          <p:nvSpPr>
            <p:cNvPr id="26" name="Line 19"/>
            <p:cNvSpPr>
              <a:spLocks noChangeShapeType="1"/>
            </p:cNvSpPr>
            <p:nvPr/>
          </p:nvSpPr>
          <p:spPr bwMode="auto">
            <a:xfrm>
              <a:off x="3561" y="3000"/>
              <a:ext cx="952" cy="0"/>
            </a:xfrm>
            <a:prstGeom prst="line">
              <a:avLst/>
            </a:prstGeom>
            <a:solidFill>
              <a:schemeClr val="bg1"/>
            </a:solidFill>
            <a:ln w="22225">
              <a:solidFill>
                <a:schemeClr val="accent5">
                  <a:lumMod val="75000"/>
                </a:schemeClr>
              </a:solidFill>
            </a:ln>
          </p:spPr>
          <p:txBody>
            <a:bodyPr wrap="none" anchor="ctr"/>
            <a:lstStyle/>
            <a:p>
              <a:pPr algn="ctr" defTabSz="457200" eaLnBrk="1" fontAlgn="auto" hangingPunct="1">
                <a:spcBef>
                  <a:spcPts val="0"/>
                </a:spcBef>
                <a:spcAft>
                  <a:spcPts val="0"/>
                </a:spcAft>
                <a:defRPr/>
              </a:pPr>
              <a:endParaRPr lang="de-DE" sz="1800">
                <a:solidFill>
                  <a:srgbClr val="000000"/>
                </a:solidFill>
                <a:latin typeface="+mn-lt"/>
                <a:cs typeface="+mn-cs"/>
              </a:endParaRPr>
            </a:p>
          </p:txBody>
        </p:sp>
        <p:sp>
          <p:nvSpPr>
            <p:cNvPr id="27" name="Line 20"/>
            <p:cNvSpPr>
              <a:spLocks noChangeShapeType="1"/>
            </p:cNvSpPr>
            <p:nvPr/>
          </p:nvSpPr>
          <p:spPr bwMode="auto">
            <a:xfrm>
              <a:off x="4039" y="2531"/>
              <a:ext cx="0" cy="1006"/>
            </a:xfrm>
            <a:prstGeom prst="line">
              <a:avLst/>
            </a:prstGeom>
            <a:solidFill>
              <a:schemeClr val="bg1"/>
            </a:solidFill>
            <a:ln w="22225">
              <a:solidFill>
                <a:schemeClr val="accent5">
                  <a:lumMod val="75000"/>
                </a:schemeClr>
              </a:solidFill>
            </a:ln>
          </p:spPr>
          <p:txBody>
            <a:bodyPr wrap="none" anchor="ctr"/>
            <a:lstStyle/>
            <a:p>
              <a:pPr algn="ctr" defTabSz="457200" eaLnBrk="1" fontAlgn="auto" hangingPunct="1">
                <a:spcBef>
                  <a:spcPts val="0"/>
                </a:spcBef>
                <a:spcAft>
                  <a:spcPts val="0"/>
                </a:spcAft>
                <a:defRPr/>
              </a:pPr>
              <a:endParaRPr lang="de-DE" sz="1800">
                <a:solidFill>
                  <a:srgbClr val="000000"/>
                </a:solidFill>
                <a:latin typeface="+mn-lt"/>
                <a:cs typeface="+mn-cs"/>
              </a:endParaRPr>
            </a:p>
          </p:txBody>
        </p:sp>
      </p:grpSp>
      <p:sp>
        <p:nvSpPr>
          <p:cNvPr id="28" name="AutoShape 21"/>
          <p:cNvSpPr>
            <a:spLocks noChangeArrowheads="1"/>
          </p:cNvSpPr>
          <p:nvPr/>
        </p:nvSpPr>
        <p:spPr bwMode="auto">
          <a:xfrm rot="18810408">
            <a:off x="4169626" y="3524150"/>
            <a:ext cx="639763" cy="552450"/>
          </a:xfrm>
          <a:custGeom>
            <a:avLst/>
            <a:gdLst>
              <a:gd name="T0" fmla="*/ 2147483647 w 21600"/>
              <a:gd name="T1" fmla="*/ 2147483647 h 21600"/>
              <a:gd name="T2" fmla="*/ 2147483647 w 21600"/>
              <a:gd name="T3" fmla="*/ 2147483647 h 21600"/>
              <a:gd name="T4" fmla="*/ 0 w 21600"/>
              <a:gd name="T5" fmla="*/ 2147483647 h 21600"/>
              <a:gd name="T6" fmla="*/ 2147483647 w 21600"/>
              <a:gd name="T7" fmla="*/ 0 h 21600"/>
              <a:gd name="T8" fmla="*/ 0 60000 65536"/>
              <a:gd name="T9" fmla="*/ 5898240 60000 65536"/>
              <a:gd name="T10" fmla="*/ 11796480 60000 65536"/>
              <a:gd name="T11" fmla="*/ 17694720 60000 65536"/>
              <a:gd name="T12" fmla="*/ 2160 w 21600"/>
              <a:gd name="T13" fmla="*/ 8640 h 21600"/>
              <a:gd name="T14" fmla="*/ 19440 w 21600"/>
              <a:gd name="T15" fmla="*/ 12960 h 21600"/>
            </a:gdLst>
            <a:ahLst/>
            <a:cxnLst>
              <a:cxn ang="T8">
                <a:pos x="T0" y="T1"/>
              </a:cxn>
              <a:cxn ang="T9">
                <a:pos x="T2" y="T3"/>
              </a:cxn>
              <a:cxn ang="T10">
                <a:pos x="T4" y="T5"/>
              </a:cxn>
              <a:cxn ang="T11">
                <a:pos x="T6" y="T7"/>
              </a:cxn>
            </a:cxnLst>
            <a:rect l="T12" t="T13" r="T14" b="T15"/>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lnTo>
                  <a:pt x="10800" y="0"/>
                </a:lnTo>
                <a:close/>
              </a:path>
            </a:pathLst>
          </a:custGeom>
          <a:solidFill>
            <a:schemeClr val="bg1"/>
          </a:solidFill>
          <a:ln w="22225">
            <a:solidFill>
              <a:schemeClr val="accent5">
                <a:lumMod val="75000"/>
              </a:schemeClr>
            </a:solidFill>
            <a:round/>
            <a:headEnd/>
            <a:tailEnd/>
          </a:ln>
        </p:spPr>
        <p:txBody>
          <a:bodyPr wrap="none" anchor="ctr"/>
          <a:lstStyle/>
          <a:p>
            <a:pPr defTabSz="457200" eaLnBrk="1" fontAlgn="auto" hangingPunct="1">
              <a:spcBef>
                <a:spcPts val="0"/>
              </a:spcBef>
              <a:spcAft>
                <a:spcPts val="0"/>
              </a:spcAft>
            </a:pPr>
            <a:endParaRPr lang="de-DE" sz="1800">
              <a:solidFill>
                <a:prstClr val="black"/>
              </a:solidFill>
              <a:latin typeface="+mn-lt"/>
              <a:cs typeface="+mn-cs"/>
            </a:endParaRPr>
          </a:p>
        </p:txBody>
      </p:sp>
      <p:pic>
        <p:nvPicPr>
          <p:cNvPr id="29" name="Picture 22" descr="MP00640_[1]"/>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2245" y="2736850"/>
            <a:ext cx="682625" cy="692150"/>
          </a:xfrm>
          <a:prstGeom prst="rect">
            <a:avLst/>
          </a:prstGeom>
          <a:solidFill>
            <a:schemeClr val="bg1"/>
          </a:solidFill>
          <a:ln w="22225">
            <a:solidFill>
              <a:schemeClr val="accent5">
                <a:lumMod val="75000"/>
              </a:schemeClr>
            </a:solidFill>
            <a:miter lim="800000"/>
            <a:headEnd/>
            <a:tailEnd/>
          </a:ln>
        </p:spPr>
      </p:pic>
      <p:pic>
        <p:nvPicPr>
          <p:cNvPr id="34" name="Picture 28" descr="Graph"/>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02245" y="4078808"/>
            <a:ext cx="677862" cy="718345"/>
          </a:xfrm>
          <a:prstGeom prst="rect">
            <a:avLst/>
          </a:prstGeom>
          <a:solidFill>
            <a:schemeClr val="bg1"/>
          </a:solidFill>
          <a:ln w="22225">
            <a:solidFill>
              <a:schemeClr val="accent5">
                <a:lumMod val="75000"/>
              </a:schemeClr>
            </a:solidFill>
          </a:ln>
        </p:spPr>
      </p:pic>
      <p:sp>
        <p:nvSpPr>
          <p:cNvPr id="37" name="Text Box 9"/>
          <p:cNvSpPr txBox="1">
            <a:spLocks noChangeArrowheads="1"/>
          </p:cNvSpPr>
          <p:nvPr/>
        </p:nvSpPr>
        <p:spPr bwMode="auto">
          <a:xfrm>
            <a:off x="5824595" y="2541094"/>
            <a:ext cx="1272271" cy="707886"/>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Situativ-</a:t>
            </a:r>
          </a:p>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Sprachlich</a:t>
            </a:r>
          </a:p>
        </p:txBody>
      </p:sp>
      <p:sp>
        <p:nvSpPr>
          <p:cNvPr id="5" name="Titel 4"/>
          <p:cNvSpPr>
            <a:spLocks noGrp="1"/>
          </p:cNvSpPr>
          <p:nvPr>
            <p:ph type="title"/>
          </p:nvPr>
        </p:nvSpPr>
        <p:spPr/>
        <p:txBody>
          <a:bodyPr>
            <a:noAutofit/>
          </a:bodyPr>
          <a:lstStyle/>
          <a:p>
            <a:r>
              <a:rPr lang="de-DE" sz="2500" dirty="0">
                <a:solidFill>
                  <a:srgbClr val="327A86"/>
                </a:solidFill>
              </a:rPr>
              <a:t>Verschiedene mathematische Darstellungsarten</a:t>
            </a:r>
            <a:endParaRPr lang="de-DE" sz="2500" dirty="0"/>
          </a:p>
        </p:txBody>
      </p:sp>
      <p:graphicFrame>
        <p:nvGraphicFramePr>
          <p:cNvPr id="35" name="Objekt 34"/>
          <p:cNvGraphicFramePr>
            <a:graphicFrameLocks noChangeAspect="1"/>
          </p:cNvGraphicFramePr>
          <p:nvPr>
            <p:extLst>
              <p:ext uri="{D42A27DB-BD31-4B8C-83A1-F6EECF244321}">
                <p14:modId xmlns:p14="http://schemas.microsoft.com/office/powerpoint/2010/main" val="1103746983"/>
              </p:ext>
            </p:extLst>
          </p:nvPr>
        </p:nvGraphicFramePr>
        <p:xfrm>
          <a:off x="971600" y="1762417"/>
          <a:ext cx="2016224" cy="456713"/>
        </p:xfrm>
        <a:graphic>
          <a:graphicData uri="http://schemas.openxmlformats.org/presentationml/2006/ole">
            <mc:AlternateContent xmlns:mc="http://schemas.openxmlformats.org/markup-compatibility/2006">
              <mc:Choice xmlns:v="urn:schemas-microsoft-com:vml" Requires="v">
                <p:oleObj spid="_x0000_s3195" name="Formel" r:id="rId6" imgW="901700" imgH="203200" progId="Equation.3">
                  <p:embed/>
                </p:oleObj>
              </mc:Choice>
              <mc:Fallback>
                <p:oleObj name="Formel" r:id="rId6" imgW="901700" imgH="203200" progId="Equation.3">
                  <p:embed/>
                  <p:pic>
                    <p:nvPicPr>
                      <p:cNvPr id="0" name=""/>
                      <p:cNvPicPr/>
                      <p:nvPr/>
                    </p:nvPicPr>
                    <p:blipFill>
                      <a:blip r:embed="rId7"/>
                      <a:stretch>
                        <a:fillRect/>
                      </a:stretch>
                    </p:blipFill>
                    <p:spPr>
                      <a:xfrm>
                        <a:off x="971600" y="1762417"/>
                        <a:ext cx="2016224" cy="456713"/>
                      </a:xfrm>
                      <a:prstGeom prst="rect">
                        <a:avLst/>
                      </a:prstGeom>
                    </p:spPr>
                  </p:pic>
                </p:oleObj>
              </mc:Fallback>
            </mc:AlternateContent>
          </a:graphicData>
        </a:graphic>
      </p:graphicFrame>
      <p:pic>
        <p:nvPicPr>
          <p:cNvPr id="39" name="Bild 38" descr="Bildschirmfoto 2012-11-11 um 10.20.32.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84164" y="4624536"/>
            <a:ext cx="1663700" cy="1828800"/>
          </a:xfrm>
          <a:prstGeom prst="rect">
            <a:avLst/>
          </a:prstGeom>
        </p:spPr>
      </p:pic>
      <p:sp>
        <p:nvSpPr>
          <p:cNvPr id="2" name="Rechteck 1"/>
          <p:cNvSpPr/>
          <p:nvPr/>
        </p:nvSpPr>
        <p:spPr>
          <a:xfrm>
            <a:off x="5714426" y="1804754"/>
            <a:ext cx="2890022" cy="400110"/>
          </a:xfrm>
          <a:prstGeom prst="rect">
            <a:avLst/>
          </a:prstGeom>
        </p:spPr>
        <p:txBody>
          <a:bodyPr wrap="none">
            <a:spAutoFit/>
          </a:bodyPr>
          <a:lstStyle/>
          <a:p>
            <a:pPr defTabSz="457200" eaLnBrk="1" fontAlgn="auto" hangingPunct="1">
              <a:spcBef>
                <a:spcPts val="0"/>
              </a:spcBef>
              <a:spcAft>
                <a:spcPts val="0"/>
              </a:spcAft>
            </a:pPr>
            <a:r>
              <a:rPr lang="de-DE" sz="2000" dirty="0">
                <a:solidFill>
                  <a:prstClr val="black"/>
                </a:solidFill>
                <a:latin typeface="Calibri"/>
              </a:rPr>
              <a:t>Taxikosten, Stromtarife,... </a:t>
            </a:r>
          </a:p>
        </p:txBody>
      </p:sp>
      <p:pic>
        <p:nvPicPr>
          <p:cNvPr id="42" name="Bild 41" descr="Bildschirmfoto 2012-11-11 um 10.13.44.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28184" y="4646361"/>
            <a:ext cx="1244600" cy="1806975"/>
          </a:xfrm>
          <a:prstGeom prst="rect">
            <a:avLst/>
          </a:prstGeom>
        </p:spPr>
      </p:pic>
      <p:sp>
        <p:nvSpPr>
          <p:cNvPr id="44" name="Legende mit Linie (1) 43"/>
          <p:cNvSpPr/>
          <p:nvPr/>
        </p:nvSpPr>
        <p:spPr>
          <a:xfrm>
            <a:off x="7524328" y="4149080"/>
            <a:ext cx="1473979" cy="543495"/>
          </a:xfrm>
          <a:prstGeom prst="borderCallout1">
            <a:avLst>
              <a:gd name="adj1" fmla="val 18750"/>
              <a:gd name="adj2" fmla="val -8333"/>
              <a:gd name="adj3" fmla="val 8846"/>
              <a:gd name="adj4" fmla="val -32146"/>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1" fontAlgn="auto" hangingPunct="1">
              <a:spcBef>
                <a:spcPts val="0"/>
              </a:spcBef>
              <a:spcAft>
                <a:spcPts val="0"/>
              </a:spcAft>
            </a:pPr>
            <a:r>
              <a:rPr lang="de-DE" sz="1800" dirty="0">
                <a:solidFill>
                  <a:prstClr val="white"/>
                </a:solidFill>
              </a:rPr>
              <a:t>qualitativer Verlauf</a:t>
            </a:r>
          </a:p>
        </p:txBody>
      </p:sp>
      <p:sp>
        <p:nvSpPr>
          <p:cNvPr id="45" name="Legende mit Linie (1) 44"/>
          <p:cNvSpPr/>
          <p:nvPr/>
        </p:nvSpPr>
        <p:spPr>
          <a:xfrm>
            <a:off x="107504" y="4149080"/>
            <a:ext cx="1473979" cy="543495"/>
          </a:xfrm>
          <a:prstGeom prst="borderCallout1">
            <a:avLst>
              <a:gd name="adj1" fmla="val 18750"/>
              <a:gd name="adj2" fmla="val 104875"/>
              <a:gd name="adj3" fmla="val -1389"/>
              <a:gd name="adj4" fmla="val 115024"/>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457200" eaLnBrk="1" fontAlgn="auto" hangingPunct="1">
              <a:spcBef>
                <a:spcPts val="0"/>
              </a:spcBef>
              <a:spcAft>
                <a:spcPts val="0"/>
              </a:spcAft>
            </a:pPr>
            <a:r>
              <a:rPr lang="de-DE" sz="1800" dirty="0">
                <a:solidFill>
                  <a:prstClr val="white"/>
                </a:solidFill>
              </a:rPr>
              <a:t>quantitative Zuordnung</a:t>
            </a:r>
          </a:p>
        </p:txBody>
      </p:sp>
      <p:sp>
        <p:nvSpPr>
          <p:cNvPr id="48" name="Text Box 8"/>
          <p:cNvSpPr txBox="1">
            <a:spLocks noChangeArrowheads="1"/>
          </p:cNvSpPr>
          <p:nvPr/>
        </p:nvSpPr>
        <p:spPr bwMode="auto">
          <a:xfrm>
            <a:off x="1841680" y="2564904"/>
            <a:ext cx="1362168" cy="707886"/>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Formal-</a:t>
            </a:r>
          </a:p>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symbolisch</a:t>
            </a:r>
          </a:p>
        </p:txBody>
      </p:sp>
      <p:sp>
        <p:nvSpPr>
          <p:cNvPr id="49" name="Text Box 10"/>
          <p:cNvSpPr txBox="1">
            <a:spLocks noChangeArrowheads="1"/>
          </p:cNvSpPr>
          <p:nvPr/>
        </p:nvSpPr>
        <p:spPr bwMode="auto">
          <a:xfrm>
            <a:off x="1785767" y="3729226"/>
            <a:ext cx="1418081" cy="707886"/>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Numerisch-</a:t>
            </a:r>
          </a:p>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tabellarisch</a:t>
            </a:r>
          </a:p>
        </p:txBody>
      </p:sp>
      <p:sp>
        <p:nvSpPr>
          <p:cNvPr id="50" name="Text Box 7"/>
          <p:cNvSpPr txBox="1">
            <a:spLocks noChangeArrowheads="1"/>
          </p:cNvSpPr>
          <p:nvPr/>
        </p:nvSpPr>
        <p:spPr bwMode="auto">
          <a:xfrm>
            <a:off x="5864120" y="3861048"/>
            <a:ext cx="1325171" cy="707886"/>
          </a:xfrm>
          <a:prstGeom prst="rect">
            <a:avLst/>
          </a:prstGeom>
          <a:noFill/>
          <a:ln>
            <a:noFill/>
          </a:ln>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Graphisch-</a:t>
            </a:r>
          </a:p>
          <a:p>
            <a:pPr defTabSz="457200" eaLnBrk="1" fontAlgn="auto" hangingPunct="1">
              <a:spcBef>
                <a:spcPts val="0"/>
              </a:spcBef>
              <a:spcAft>
                <a:spcPts val="0"/>
              </a:spcAft>
            </a:pPr>
            <a:r>
              <a:rPr lang="de-DE" sz="2000" b="1" dirty="0">
                <a:solidFill>
                  <a:srgbClr val="000000"/>
                </a:solidFill>
                <a:latin typeface="Calibri" charset="0"/>
                <a:ea typeface="Calibri" charset="0"/>
                <a:cs typeface="Calibri" charset="0"/>
              </a:rPr>
              <a:t>visuell</a:t>
            </a:r>
          </a:p>
        </p:txBody>
      </p:sp>
    </p:spTree>
    <p:extLst>
      <p:ext uri="{BB962C8B-B14F-4D97-AF65-F5344CB8AC3E}">
        <p14:creationId xmlns:p14="http://schemas.microsoft.com/office/powerpoint/2010/main" val="3334287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35"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anim calcmode="lin" valueType="num">
                                      <p:cBhvr>
                                        <p:cTn id="18" dur="500" fill="hold"/>
                                        <p:tgtEl>
                                          <p:spTgt spid="28"/>
                                        </p:tgtEl>
                                        <p:attrNameLst>
                                          <p:attrName>style.rotation</p:attrName>
                                        </p:attrNameLst>
                                      </p:cBhvr>
                                      <p:tavLst>
                                        <p:tav tm="0">
                                          <p:val>
                                            <p:fltVal val="720"/>
                                          </p:val>
                                        </p:tav>
                                        <p:tav tm="100000">
                                          <p:val>
                                            <p:fltVal val="0"/>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 calcmode="lin" valueType="num">
                                      <p:cBhvr>
                                        <p:cTn id="20" dur="500" fill="hold"/>
                                        <p:tgtEl>
                                          <p:spTgt spid="28"/>
                                        </p:tgtEl>
                                        <p:attrNameLst>
                                          <p:attrName>ppt_w</p:attrName>
                                        </p:attrNameLst>
                                      </p:cBhvr>
                                      <p:tavLst>
                                        <p:tav tm="0">
                                          <p:val>
                                            <p:fltVal val="0"/>
                                          </p:val>
                                        </p:tav>
                                        <p:tav tm="100000">
                                          <p:val>
                                            <p:strVal val="#ppt_w"/>
                                          </p:val>
                                        </p:tav>
                                      </p:tavLst>
                                    </p:anim>
                                  </p:childTnLst>
                                </p:cTn>
                              </p:par>
                              <p:par>
                                <p:cTn id="21" presetID="1"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8" grpId="0" animBg="1"/>
      <p:bldP spid="37" grpId="0" animBg="1"/>
      <p:bldP spid="2" grpId="0"/>
      <p:bldP spid="44" grpId="0" animBg="1"/>
      <p:bldP spid="45" grpId="0" animBg="1"/>
      <p:bldP spid="48" grpId="0" animBg="1"/>
      <p:bldP spid="49" grpId="0" animBg="1"/>
      <p:bldP spid="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sz="2500" dirty="0">
                <a:solidFill>
                  <a:srgbClr val="327A86"/>
                </a:solidFill>
              </a:rPr>
              <a:t>Aktivitäten zum Darstellungswechsel</a:t>
            </a:r>
            <a:endParaRPr lang="de-DE" sz="2500"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139" y="1197308"/>
            <a:ext cx="8122747" cy="5004000"/>
          </a:xfrm>
          <a:prstGeom prst="rect">
            <a:avLst/>
          </a:prstGeom>
        </p:spPr>
      </p:pic>
    </p:spTree>
    <p:extLst>
      <p:ext uri="{BB962C8B-B14F-4D97-AF65-F5344CB8AC3E}">
        <p14:creationId xmlns:p14="http://schemas.microsoft.com/office/powerpoint/2010/main" val="4254818333"/>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Autofit/>
          </a:bodyPr>
          <a:lstStyle/>
          <a:p>
            <a:pPr marL="342000" lvl="1" indent="-342900" fontAlgn="base">
              <a:lnSpc>
                <a:spcPct val="120000"/>
              </a:lnSpc>
              <a:spcBef>
                <a:spcPts val="576"/>
              </a:spcBef>
              <a:spcAft>
                <a:spcPts val="600"/>
              </a:spcAft>
              <a:buClr>
                <a:schemeClr val="tx2"/>
              </a:buClr>
              <a:buFont typeface="Wingdings" charset="2"/>
              <a:buChar char="§"/>
            </a:pPr>
            <a:r>
              <a:rPr lang="de-DE" sz="2000" dirty="0">
                <a:cs typeface="Calibri"/>
              </a:rPr>
              <a:t>In verschiedenen Darstellungen werden unterschiedliche Aspekte der Begriffe </a:t>
            </a:r>
            <a:r>
              <a:rPr lang="de-DE" sz="2000" dirty="0" smtClean="0">
                <a:cs typeface="Calibri"/>
              </a:rPr>
              <a:t>fokussiert:</a:t>
            </a:r>
            <a:endParaRPr lang="de-DE" sz="2000" dirty="0">
              <a:cs typeface="Calibri"/>
            </a:endParaRPr>
          </a:p>
          <a:p>
            <a:pPr marL="1314450" lvl="4" indent="-342900" fontAlgn="base">
              <a:lnSpc>
                <a:spcPct val="120000"/>
              </a:lnSpc>
              <a:spcBef>
                <a:spcPts val="576"/>
              </a:spcBef>
              <a:spcAft>
                <a:spcPts val="600"/>
              </a:spcAft>
              <a:buClr>
                <a:schemeClr val="tx2"/>
              </a:buClr>
              <a:buFont typeface="Wingdings" charset="2"/>
              <a:buChar char="§"/>
            </a:pPr>
            <a:r>
              <a:rPr lang="de-DE" sz="2000" dirty="0">
                <a:solidFill>
                  <a:srgbClr val="000000"/>
                </a:solidFill>
              </a:rPr>
              <a:t>a</a:t>
            </a:r>
            <a:r>
              <a:rPr lang="de-DE" sz="2000" dirty="0" smtClean="0">
                <a:solidFill>
                  <a:srgbClr val="000000"/>
                </a:solidFill>
              </a:rPr>
              <a:t>rbeiten </a:t>
            </a:r>
            <a:r>
              <a:rPr lang="de-DE" sz="2000" dirty="0">
                <a:solidFill>
                  <a:srgbClr val="000000"/>
                </a:solidFill>
              </a:rPr>
              <a:t>in verschiedenen Darstellungen</a:t>
            </a:r>
          </a:p>
          <a:p>
            <a:pPr marL="1314450" lvl="4" indent="-342900" fontAlgn="base">
              <a:lnSpc>
                <a:spcPct val="120000"/>
              </a:lnSpc>
              <a:spcBef>
                <a:spcPts val="576"/>
              </a:spcBef>
              <a:spcAft>
                <a:spcPts val="600"/>
              </a:spcAft>
              <a:buClr>
                <a:schemeClr val="tx2"/>
              </a:buClr>
              <a:buFont typeface="Wingdings" charset="2"/>
              <a:buChar char="§"/>
            </a:pPr>
            <a:r>
              <a:rPr lang="de-DE" sz="2000" dirty="0">
                <a:solidFill>
                  <a:srgbClr val="000000"/>
                </a:solidFill>
              </a:rPr>
              <a:t>Wechsel zwischen Darstellungen</a:t>
            </a:r>
          </a:p>
          <a:p>
            <a:pPr marL="1314450" lvl="4" indent="-342900" fontAlgn="base">
              <a:lnSpc>
                <a:spcPct val="120000"/>
              </a:lnSpc>
              <a:spcBef>
                <a:spcPts val="576"/>
              </a:spcBef>
              <a:spcAft>
                <a:spcPts val="600"/>
              </a:spcAft>
              <a:buClr>
                <a:schemeClr val="tx2"/>
              </a:buClr>
              <a:buFont typeface="Wingdings" charset="2"/>
              <a:buChar char="§"/>
            </a:pPr>
            <a:r>
              <a:rPr lang="de-DE" sz="2000" dirty="0">
                <a:solidFill>
                  <a:srgbClr val="000000"/>
                </a:solidFill>
              </a:rPr>
              <a:t>f</a:t>
            </a:r>
            <a:r>
              <a:rPr lang="de-DE" sz="2000" dirty="0" smtClean="0">
                <a:solidFill>
                  <a:srgbClr val="000000"/>
                </a:solidFill>
              </a:rPr>
              <a:t>lexibles </a:t>
            </a:r>
            <a:r>
              <a:rPr lang="de-DE" sz="2000" dirty="0">
                <a:solidFill>
                  <a:srgbClr val="000000"/>
                </a:solidFill>
              </a:rPr>
              <a:t>Nutzen der Darstellungen</a:t>
            </a:r>
          </a:p>
          <a:p>
            <a:pPr marL="342000" lvl="1" indent="-342900" fontAlgn="base">
              <a:lnSpc>
                <a:spcPct val="120000"/>
              </a:lnSpc>
              <a:spcBef>
                <a:spcPts val="576"/>
              </a:spcBef>
              <a:spcAft>
                <a:spcPts val="600"/>
              </a:spcAft>
              <a:buClr>
                <a:schemeClr val="tx2"/>
              </a:buClr>
              <a:buFont typeface="Wingdings" charset="2"/>
              <a:buChar char="§"/>
            </a:pPr>
            <a:r>
              <a:rPr lang="de-DE" sz="2000" dirty="0">
                <a:cs typeface="Calibri"/>
              </a:rPr>
              <a:t>Nachhaltige Begriffsentwicklung erfordert das Arbeiten in verschiedenen Darstellungen und den Wechsel zwischen einzelnen Darstellungen </a:t>
            </a:r>
            <a:br>
              <a:rPr lang="de-DE" sz="2000" dirty="0">
                <a:cs typeface="Calibri"/>
              </a:rPr>
            </a:br>
            <a:r>
              <a:rPr lang="de-DE" sz="2000" dirty="0">
                <a:cs typeface="Calibri"/>
              </a:rPr>
              <a:t>(derselben oder verschiedener Arten).</a:t>
            </a:r>
          </a:p>
        </p:txBody>
      </p:sp>
      <p:sp>
        <p:nvSpPr>
          <p:cNvPr id="3" name="Titel 2"/>
          <p:cNvSpPr>
            <a:spLocks noGrp="1"/>
          </p:cNvSpPr>
          <p:nvPr>
            <p:ph type="title"/>
          </p:nvPr>
        </p:nvSpPr>
        <p:spPr/>
        <p:txBody>
          <a:bodyPr>
            <a:normAutofit/>
          </a:bodyPr>
          <a:lstStyle/>
          <a:p>
            <a:r>
              <a:rPr lang="de-DE" sz="2500" dirty="0">
                <a:solidFill>
                  <a:srgbClr val="327A86"/>
                </a:solidFill>
              </a:rPr>
              <a:t>Begriffsbildung</a:t>
            </a:r>
            <a:r>
              <a:rPr lang="de-DE" sz="2500" dirty="0"/>
              <a:t> </a:t>
            </a:r>
          </a:p>
        </p:txBody>
      </p:sp>
    </p:spTree>
    <p:extLst>
      <p:ext uri="{BB962C8B-B14F-4D97-AF65-F5344CB8AC3E}">
        <p14:creationId xmlns:p14="http://schemas.microsoft.com/office/powerpoint/2010/main" val="3283696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sz="2500" dirty="0">
                <a:solidFill>
                  <a:srgbClr val="327A86"/>
                </a:solidFill>
              </a:rPr>
              <a:t>Begriffsbildung</a:t>
            </a:r>
            <a:r>
              <a:rPr lang="de-DE" sz="2500" dirty="0"/>
              <a:t> </a:t>
            </a:r>
          </a:p>
        </p:txBody>
      </p:sp>
      <p:pic>
        <p:nvPicPr>
          <p:cNvPr id="5" name="Grafik 3" descr="interview.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4278" y="1688703"/>
            <a:ext cx="8172450" cy="2892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feld 5"/>
          <p:cNvSpPr txBox="1">
            <a:spLocks noChangeArrowheads="1"/>
          </p:cNvSpPr>
          <p:nvPr/>
        </p:nvSpPr>
        <p:spPr bwMode="auto">
          <a:xfrm>
            <a:off x="6444208" y="4581128"/>
            <a:ext cx="3024188"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a:spAutoFit/>
          </a:bodyPr>
          <a:lstStyle>
            <a:lvl1pPr marL="180975" indent="-180975"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900"/>
              </a:spcAft>
            </a:pPr>
            <a:r>
              <a:rPr lang="en-US" sz="1200" dirty="0">
                <a:solidFill>
                  <a:prstClr val="black"/>
                </a:solidFill>
                <a:ea typeface="Arial" charset="0"/>
                <a:cs typeface="Arial" charset="0"/>
              </a:rPr>
              <a:t>(Kieran und </a:t>
            </a:r>
            <a:r>
              <a:rPr lang="en-US" sz="1200" dirty="0" err="1">
                <a:solidFill>
                  <a:prstClr val="black"/>
                </a:solidFill>
                <a:ea typeface="Arial" charset="0"/>
                <a:cs typeface="Arial" charset="0"/>
              </a:rPr>
              <a:t>Yerushalmy</a:t>
            </a:r>
            <a:r>
              <a:rPr lang="en-US" sz="1200" dirty="0">
                <a:solidFill>
                  <a:prstClr val="black"/>
                </a:solidFill>
                <a:ea typeface="Arial" charset="0"/>
                <a:cs typeface="Arial" charset="0"/>
              </a:rPr>
              <a:t> 2004)</a:t>
            </a:r>
            <a:endParaRPr lang="de-DE" sz="1200" dirty="0">
              <a:solidFill>
                <a:prstClr val="black"/>
              </a:solidFill>
              <a:ea typeface="Arial" charset="0"/>
              <a:cs typeface="Arial" charset="0"/>
            </a:endParaRPr>
          </a:p>
        </p:txBody>
      </p:sp>
      <p:grpSp>
        <p:nvGrpSpPr>
          <p:cNvPr id="4" name="Gruppierung 3"/>
          <p:cNvGrpSpPr/>
          <p:nvPr/>
        </p:nvGrpSpPr>
        <p:grpSpPr>
          <a:xfrm>
            <a:off x="-324544" y="5021374"/>
            <a:ext cx="7975371" cy="711882"/>
            <a:chOff x="-324544" y="4949366"/>
            <a:chExt cx="7975371" cy="711882"/>
          </a:xfrm>
        </p:grpSpPr>
        <p:sp>
          <p:nvSpPr>
            <p:cNvPr id="7" name="Rechteck 6"/>
            <p:cNvSpPr/>
            <p:nvPr/>
          </p:nvSpPr>
          <p:spPr bwMode="auto">
            <a:xfrm>
              <a:off x="-324544" y="4949366"/>
              <a:ext cx="7975371" cy="711882"/>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36000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2" name="Rechteck 1"/>
            <p:cNvSpPr/>
            <p:nvPr/>
          </p:nvSpPr>
          <p:spPr>
            <a:xfrm>
              <a:off x="354278" y="5013176"/>
              <a:ext cx="7296549" cy="461665"/>
            </a:xfrm>
            <a:prstGeom prst="rect">
              <a:avLst/>
            </a:prstGeom>
          </p:spPr>
          <p:txBody>
            <a:bodyPr wrap="none">
              <a:spAutoFit/>
            </a:bodyPr>
            <a:lstStyle/>
            <a:p>
              <a:r>
                <a:rPr lang="de-DE" dirty="0" smtClean="0">
                  <a:latin typeface="Calibri" panose="020F0502020204030204" pitchFamily="34" charset="0"/>
                </a:rPr>
                <a:t>Beurteilen Sie diesen Ansatz zur Lösung einer Gleichung. </a:t>
              </a:r>
              <a:endParaRPr lang="de-DE" dirty="0"/>
            </a:p>
          </p:txBody>
        </p:sp>
      </p:grpSp>
    </p:spTree>
    <p:extLst>
      <p:ext uri="{BB962C8B-B14F-4D97-AF65-F5344CB8AC3E}">
        <p14:creationId xmlns:p14="http://schemas.microsoft.com/office/powerpoint/2010/main" val="1727112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a:t>Grundvorstellungen</a:t>
            </a:r>
          </a:p>
        </p:txBody>
      </p:sp>
      <p:sp>
        <p:nvSpPr>
          <p:cNvPr id="6" name="Inhaltsplatzhalter 1"/>
          <p:cNvSpPr txBox="1">
            <a:spLocks/>
          </p:cNvSpPr>
          <p:nvPr/>
        </p:nvSpPr>
        <p:spPr bwMode="auto">
          <a:xfrm>
            <a:off x="467544" y="1340769"/>
            <a:ext cx="8229600"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normAutofit/>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342900"/>
            <a:r>
              <a:rPr lang="de-DE" kern="0" dirty="0" smtClean="0"/>
              <a:t>beschreiben </a:t>
            </a:r>
            <a:r>
              <a:rPr lang="de-DE" kern="0" dirty="0"/>
              <a:t>Beziehungen zwischen mathematischen Inhalten und Phänomenen der individuellen </a:t>
            </a:r>
            <a:r>
              <a:rPr lang="de-DE" kern="0" dirty="0" smtClean="0"/>
              <a:t>Begriffsbildung.</a:t>
            </a:r>
            <a:endParaRPr lang="de-DE" kern="0" dirty="0"/>
          </a:p>
          <a:p>
            <a:pPr marL="342000" lvl="1" indent="-342900">
              <a:spcBef>
                <a:spcPts val="576"/>
              </a:spcBef>
              <a:buClr>
                <a:schemeClr val="tx2"/>
              </a:buClr>
            </a:pPr>
            <a:r>
              <a:rPr lang="de-DE" sz="2000" kern="0" dirty="0"/>
              <a:t>werden aktiviert durch Anknüpfung an                            </a:t>
            </a:r>
            <a:br>
              <a:rPr lang="de-DE" sz="2000" kern="0" dirty="0"/>
            </a:br>
            <a:r>
              <a:rPr lang="de-DE" sz="2000" kern="0" dirty="0"/>
              <a:t>bekannte Zusammenhänge oder </a:t>
            </a:r>
            <a:r>
              <a:rPr lang="de-DE" sz="2000" kern="0" dirty="0" smtClean="0"/>
              <a:t>Handlungen.</a:t>
            </a:r>
            <a:endParaRPr lang="de-DE" sz="2000" kern="0" dirty="0"/>
          </a:p>
          <a:p>
            <a:pPr marL="342000" lvl="1" indent="-342900">
              <a:spcBef>
                <a:spcPts val="576"/>
              </a:spcBef>
              <a:buClr>
                <a:schemeClr val="tx2"/>
              </a:buClr>
            </a:pPr>
            <a:r>
              <a:rPr lang="de-DE" sz="2000" kern="0" dirty="0"/>
              <a:t>beschreiben normativ, welche Vorstellungen                            </a:t>
            </a:r>
            <a:br>
              <a:rPr lang="de-DE" sz="2000" kern="0" dirty="0"/>
            </a:br>
            <a:r>
              <a:rPr lang="de-DE" sz="2000" kern="0" dirty="0"/>
              <a:t>zu einem Begriff aktiviert werden sollen.</a:t>
            </a:r>
          </a:p>
          <a:p>
            <a:pPr marL="457200" lvl="1" indent="0">
              <a:buFont typeface="Wingdings" charset="2"/>
              <a:buNone/>
            </a:pPr>
            <a:r>
              <a:rPr lang="de-DE" sz="2000" kern="0" dirty="0"/>
              <a:t>Beispiel Funktionen:</a:t>
            </a:r>
          </a:p>
          <a:p>
            <a:pPr marL="857250" lvl="2" indent="0">
              <a:buFont typeface="Wingdings" charset="2"/>
              <a:buNone/>
            </a:pPr>
            <a:r>
              <a:rPr lang="de-DE" sz="2000" kern="0" dirty="0"/>
              <a:t>Zuordnungsaspekt</a:t>
            </a:r>
          </a:p>
          <a:p>
            <a:pPr marL="857250" lvl="2" indent="0">
              <a:buFont typeface="Wingdings" charset="2"/>
              <a:buNone/>
            </a:pPr>
            <a:r>
              <a:rPr lang="de-DE" sz="2000" kern="0" dirty="0" err="1"/>
              <a:t>Kovariationsaspekt</a:t>
            </a:r>
            <a:endParaRPr lang="de-DE" sz="2000" kern="0" dirty="0"/>
          </a:p>
          <a:p>
            <a:pPr marL="857250" lvl="2" indent="0">
              <a:buFont typeface="Wingdings" charset="2"/>
              <a:buNone/>
            </a:pPr>
            <a:r>
              <a:rPr lang="de-DE" sz="2000" kern="0" dirty="0" smtClean="0"/>
              <a:t>Objektaspekt</a:t>
            </a:r>
            <a:endParaRPr lang="de-DE" sz="2000" kern="0" dirty="0"/>
          </a:p>
          <a:p>
            <a:pPr marL="914400" lvl="2" indent="0">
              <a:buFont typeface="Wingdings" charset="2"/>
              <a:buNone/>
            </a:pPr>
            <a:endParaRPr lang="de-DE" sz="1800" kern="0" dirty="0"/>
          </a:p>
        </p:txBody>
      </p:sp>
      <p:sp>
        <p:nvSpPr>
          <p:cNvPr id="4" name="Text Box 14"/>
          <p:cNvSpPr txBox="1">
            <a:spLocks noChangeArrowheads="1"/>
          </p:cNvSpPr>
          <p:nvPr/>
        </p:nvSpPr>
        <p:spPr bwMode="auto">
          <a:xfrm>
            <a:off x="395536" y="6320353"/>
            <a:ext cx="211263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0"/>
              </a:spcAft>
            </a:pPr>
            <a:r>
              <a:rPr lang="de-DE" sz="1200" dirty="0">
                <a:solidFill>
                  <a:srgbClr val="000000"/>
                </a:solidFill>
                <a:latin typeface="+mn-lt"/>
              </a:rPr>
              <a:t>(Malle 2000; </a:t>
            </a:r>
            <a:r>
              <a:rPr lang="de-DE" sz="1200" dirty="0" err="1">
                <a:solidFill>
                  <a:srgbClr val="000000"/>
                </a:solidFill>
                <a:latin typeface="+mn-lt"/>
              </a:rPr>
              <a:t>Büchter</a:t>
            </a:r>
            <a:r>
              <a:rPr lang="de-DE" sz="1200" dirty="0">
                <a:solidFill>
                  <a:srgbClr val="000000"/>
                </a:solidFill>
                <a:latin typeface="+mn-lt"/>
              </a:rPr>
              <a:t> 2008)</a:t>
            </a:r>
          </a:p>
        </p:txBody>
      </p:sp>
    </p:spTree>
    <p:extLst>
      <p:ext uri="{BB962C8B-B14F-4D97-AF65-F5344CB8AC3E}">
        <p14:creationId xmlns:p14="http://schemas.microsoft.com/office/powerpoint/2010/main" val="9965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Bild 17" descr="Bildschirmfoto 2014-02-21 um 15.12.06.png"/>
          <p:cNvPicPr>
            <a:picLocks noChangeAspect="1"/>
          </p:cNvPicPr>
          <p:nvPr/>
        </p:nvPicPr>
        <p:blipFill>
          <a:blip r:embed="rId3">
            <a:extLst>
              <a:ext uri="{28A0092B-C50C-407E-A947-70E740481C1C}">
                <a14:useLocalDpi xmlns:a14="http://schemas.microsoft.com/office/drawing/2010/main" val="0"/>
              </a:ext>
            </a:extLst>
          </a:blip>
          <a:srcRect l="13901" t="7851" r="22107" b="16342"/>
          <a:stretch>
            <a:fillRect/>
          </a:stretch>
        </p:blipFill>
        <p:spPr bwMode="auto">
          <a:xfrm>
            <a:off x="3787713" y="2941711"/>
            <a:ext cx="3668158" cy="316879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pic>
      <p:sp>
        <p:nvSpPr>
          <p:cNvPr id="300037" name="AutoShape 5"/>
          <p:cNvSpPr>
            <a:spLocks noChangeArrowheads="1"/>
          </p:cNvSpPr>
          <p:nvPr/>
        </p:nvSpPr>
        <p:spPr bwMode="auto">
          <a:xfrm>
            <a:off x="4313628" y="4359753"/>
            <a:ext cx="71947" cy="871284"/>
          </a:xfrm>
          <a:prstGeom prst="upArrow">
            <a:avLst>
              <a:gd name="adj1" fmla="val 34491"/>
              <a:gd name="adj2" fmla="val 58336"/>
            </a:avLst>
          </a:prstGeom>
          <a:solidFill>
            <a:srgbClr val="C00000"/>
          </a:solidFill>
          <a:ln w="9525">
            <a:solidFill>
              <a:schemeClr val="tx1"/>
            </a:solidFill>
            <a:miter lim="800000"/>
            <a:headEnd/>
            <a:tailEnd/>
          </a:ln>
        </p:spPr>
        <p:txBody>
          <a:bodyPr wrap="none" anchor="ctr"/>
          <a:lstStyle/>
          <a:p>
            <a:pPr defTabSz="457200" eaLnBrk="1" fontAlgn="auto" hangingPunct="1">
              <a:spcBef>
                <a:spcPts val="0"/>
              </a:spcBef>
              <a:spcAft>
                <a:spcPts val="0"/>
              </a:spcAft>
            </a:pPr>
            <a:endParaRPr lang="de-DE" sz="1800">
              <a:solidFill>
                <a:srgbClr val="9C1F2E"/>
              </a:solidFill>
              <a:latin typeface="+mn-lt"/>
              <a:ea typeface="+mn-ea"/>
              <a:cs typeface="+mn-cs"/>
            </a:endParaRPr>
          </a:p>
        </p:txBody>
      </p:sp>
      <p:sp>
        <p:nvSpPr>
          <p:cNvPr id="300038" name="AutoShape 6"/>
          <p:cNvSpPr>
            <a:spLocks noChangeArrowheads="1"/>
          </p:cNvSpPr>
          <p:nvPr/>
        </p:nvSpPr>
        <p:spPr bwMode="auto">
          <a:xfrm>
            <a:off x="4385575" y="4318477"/>
            <a:ext cx="901044" cy="76200"/>
          </a:xfrm>
          <a:prstGeom prst="leftArrow">
            <a:avLst>
              <a:gd name="adj1" fmla="val 50000"/>
              <a:gd name="adj2" fmla="val 375000"/>
            </a:avLst>
          </a:prstGeom>
          <a:solidFill>
            <a:srgbClr val="C00000"/>
          </a:solidFill>
          <a:ln w="9525">
            <a:solidFill>
              <a:schemeClr val="tx1"/>
            </a:solidFill>
            <a:miter lim="800000"/>
            <a:headEnd/>
            <a:tailEnd/>
          </a:ln>
        </p:spPr>
        <p:txBody>
          <a:bodyPr wrap="none" anchor="ctr"/>
          <a:lstStyle/>
          <a:p>
            <a:pPr defTabSz="457200" eaLnBrk="1" fontAlgn="auto" hangingPunct="1">
              <a:spcBef>
                <a:spcPts val="0"/>
              </a:spcBef>
              <a:spcAft>
                <a:spcPts val="0"/>
              </a:spcAft>
            </a:pPr>
            <a:endParaRPr lang="de-DE" sz="1800">
              <a:solidFill>
                <a:srgbClr val="9C1F2E"/>
              </a:solidFill>
              <a:latin typeface="+mn-lt"/>
              <a:ea typeface="+mn-ea"/>
              <a:cs typeface="+mn-cs"/>
            </a:endParaRPr>
          </a:p>
        </p:txBody>
      </p:sp>
      <p:sp>
        <p:nvSpPr>
          <p:cNvPr id="300039" name="AutoShape 7"/>
          <p:cNvSpPr>
            <a:spLocks noChangeArrowheads="1"/>
          </p:cNvSpPr>
          <p:nvPr/>
        </p:nvSpPr>
        <p:spPr bwMode="auto">
          <a:xfrm>
            <a:off x="5010088" y="5900700"/>
            <a:ext cx="1676400" cy="228600"/>
          </a:xfrm>
          <a:prstGeom prst="leftRightArrow">
            <a:avLst>
              <a:gd name="adj1" fmla="val 50000"/>
              <a:gd name="adj2" fmla="val 146667"/>
            </a:avLst>
          </a:prstGeom>
          <a:solidFill>
            <a:schemeClr val="accent5">
              <a:lumMod val="75000"/>
            </a:schemeClr>
          </a:solidFill>
          <a:ln w="9525">
            <a:solidFill>
              <a:schemeClr val="accent5">
                <a:lumMod val="75000"/>
              </a:schemeClr>
            </a:solidFill>
            <a:miter lim="800000"/>
            <a:headEnd/>
            <a:tailEnd/>
          </a:ln>
          <a:effectLst/>
          <a:extLst/>
        </p:spPr>
        <p:txBody>
          <a:bodyPr wrap="none" anchor="ctr"/>
          <a:lstStyle/>
          <a:p>
            <a:pPr defTabSz="457200" eaLnBrk="1" fontAlgn="auto" hangingPunct="1">
              <a:spcBef>
                <a:spcPts val="0"/>
              </a:spcBef>
              <a:spcAft>
                <a:spcPts val="0"/>
              </a:spcAft>
              <a:defRPr/>
            </a:pPr>
            <a:endParaRPr lang="de-DE" sz="1800">
              <a:solidFill>
                <a:srgbClr val="9C1F2E"/>
              </a:solidFill>
              <a:latin typeface="+mn-lt"/>
              <a:ea typeface="+mn-ea"/>
              <a:cs typeface="+mn-cs"/>
            </a:endParaRPr>
          </a:p>
        </p:txBody>
      </p:sp>
      <p:sp>
        <p:nvSpPr>
          <p:cNvPr id="300040" name="AutoShape 8"/>
          <p:cNvSpPr>
            <a:spLocks noChangeArrowheads="1"/>
          </p:cNvSpPr>
          <p:nvPr/>
        </p:nvSpPr>
        <p:spPr bwMode="auto">
          <a:xfrm>
            <a:off x="3652775" y="3448273"/>
            <a:ext cx="304800" cy="1524000"/>
          </a:xfrm>
          <a:prstGeom prst="upDownArrow">
            <a:avLst>
              <a:gd name="adj1" fmla="val 50000"/>
              <a:gd name="adj2" fmla="val 100000"/>
            </a:avLst>
          </a:prstGeom>
          <a:solidFill>
            <a:schemeClr val="accent5">
              <a:lumMod val="75000"/>
            </a:schemeClr>
          </a:solidFill>
          <a:ln w="9525">
            <a:solidFill>
              <a:schemeClr val="accent5">
                <a:lumMod val="75000"/>
              </a:schemeClr>
            </a:solidFill>
            <a:miter lim="800000"/>
            <a:headEnd/>
            <a:tailEnd/>
          </a:ln>
          <a:effectLst/>
          <a:extLst/>
        </p:spPr>
        <p:txBody>
          <a:bodyPr wrap="none" anchor="ctr"/>
          <a:lstStyle/>
          <a:p>
            <a:pPr defTabSz="457200" eaLnBrk="1" fontAlgn="auto" hangingPunct="1">
              <a:spcBef>
                <a:spcPts val="0"/>
              </a:spcBef>
              <a:spcAft>
                <a:spcPts val="0"/>
              </a:spcAft>
              <a:defRPr/>
            </a:pPr>
            <a:endParaRPr lang="de-DE" sz="1800">
              <a:solidFill>
                <a:srgbClr val="9C1F2E"/>
              </a:solidFill>
              <a:latin typeface="+mn-lt"/>
              <a:ea typeface="+mn-ea"/>
              <a:cs typeface="+mn-cs"/>
            </a:endParaRPr>
          </a:p>
        </p:txBody>
      </p:sp>
      <p:sp>
        <p:nvSpPr>
          <p:cNvPr id="300042" name="AutoShape 10"/>
          <p:cNvSpPr>
            <a:spLocks noChangeArrowheads="1"/>
          </p:cNvSpPr>
          <p:nvPr/>
        </p:nvSpPr>
        <p:spPr bwMode="auto">
          <a:xfrm>
            <a:off x="225363" y="3448273"/>
            <a:ext cx="304800" cy="1219200"/>
          </a:xfrm>
          <a:prstGeom prst="upDownArrow">
            <a:avLst>
              <a:gd name="adj1" fmla="val 50000"/>
              <a:gd name="adj2" fmla="val 80000"/>
            </a:avLst>
          </a:prstGeom>
          <a:solidFill>
            <a:schemeClr val="accent5">
              <a:lumMod val="75000"/>
            </a:schemeClr>
          </a:solidFill>
          <a:ln w="9525">
            <a:solidFill>
              <a:schemeClr val="accent5">
                <a:lumMod val="75000"/>
              </a:schemeClr>
            </a:solidFill>
            <a:miter lim="800000"/>
            <a:headEnd/>
            <a:tailEnd/>
          </a:ln>
          <a:effectLst/>
          <a:extLst/>
        </p:spPr>
        <p:txBody>
          <a:bodyPr wrap="none" anchor="ctr"/>
          <a:lstStyle/>
          <a:p>
            <a:pPr defTabSz="457200" eaLnBrk="1" fontAlgn="auto" hangingPunct="1">
              <a:spcBef>
                <a:spcPts val="0"/>
              </a:spcBef>
              <a:spcAft>
                <a:spcPts val="0"/>
              </a:spcAft>
              <a:defRPr/>
            </a:pPr>
            <a:endParaRPr lang="de-DE" sz="1800">
              <a:solidFill>
                <a:srgbClr val="9C1F2E"/>
              </a:solidFill>
              <a:latin typeface="+mn-lt"/>
              <a:ea typeface="+mn-ea"/>
              <a:cs typeface="+mn-cs"/>
            </a:endParaRPr>
          </a:p>
        </p:txBody>
      </p:sp>
      <p:sp>
        <p:nvSpPr>
          <p:cNvPr id="300043" name="AutoShape 11"/>
          <p:cNvSpPr>
            <a:spLocks noChangeArrowheads="1"/>
          </p:cNvSpPr>
          <p:nvPr/>
        </p:nvSpPr>
        <p:spPr bwMode="auto">
          <a:xfrm>
            <a:off x="1366775" y="5231036"/>
            <a:ext cx="1143000" cy="304800"/>
          </a:xfrm>
          <a:prstGeom prst="rightArrow">
            <a:avLst>
              <a:gd name="adj1" fmla="val 50000"/>
              <a:gd name="adj2" fmla="val 93750"/>
            </a:avLst>
          </a:prstGeom>
          <a:solidFill>
            <a:srgbClr val="C00000"/>
          </a:solidFill>
          <a:ln w="9525">
            <a:solidFill>
              <a:schemeClr val="tx1"/>
            </a:solidFill>
            <a:miter lim="800000"/>
            <a:headEnd/>
            <a:tailEnd/>
          </a:ln>
        </p:spPr>
        <p:txBody>
          <a:bodyPr wrap="none" anchor="ctr"/>
          <a:lstStyle/>
          <a:p>
            <a:pPr defTabSz="457200" eaLnBrk="1" fontAlgn="auto" hangingPunct="1">
              <a:spcBef>
                <a:spcPts val="0"/>
              </a:spcBef>
              <a:spcAft>
                <a:spcPts val="0"/>
              </a:spcAft>
            </a:pPr>
            <a:endParaRPr lang="de-DE" sz="1800">
              <a:solidFill>
                <a:srgbClr val="9C1F2E"/>
              </a:solidFill>
              <a:latin typeface="+mn-lt"/>
              <a:ea typeface="+mn-ea"/>
              <a:cs typeface="+mn-cs"/>
            </a:endParaRPr>
          </a:p>
        </p:txBody>
      </p:sp>
      <p:sp>
        <p:nvSpPr>
          <p:cNvPr id="300046" name="Text Box 14"/>
          <p:cNvSpPr txBox="1">
            <a:spLocks noChangeArrowheads="1"/>
          </p:cNvSpPr>
          <p:nvPr/>
        </p:nvSpPr>
        <p:spPr bwMode="auto">
          <a:xfrm>
            <a:off x="395536" y="6320353"/>
            <a:ext cx="2112630" cy="276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0"/>
              </a:spcAft>
            </a:pPr>
            <a:r>
              <a:rPr lang="de-DE" sz="1200" dirty="0">
                <a:solidFill>
                  <a:srgbClr val="000000"/>
                </a:solidFill>
                <a:latin typeface="+mn-lt"/>
              </a:rPr>
              <a:t>(Malle 2000; </a:t>
            </a:r>
            <a:r>
              <a:rPr lang="de-DE" sz="1200" dirty="0" err="1">
                <a:solidFill>
                  <a:srgbClr val="000000"/>
                </a:solidFill>
                <a:latin typeface="+mn-lt"/>
              </a:rPr>
              <a:t>Büchter</a:t>
            </a:r>
            <a:r>
              <a:rPr lang="de-DE" sz="1200" dirty="0">
                <a:solidFill>
                  <a:srgbClr val="000000"/>
                </a:solidFill>
                <a:latin typeface="+mn-lt"/>
              </a:rPr>
              <a:t> 2008)</a:t>
            </a:r>
          </a:p>
        </p:txBody>
      </p:sp>
      <p:pic>
        <p:nvPicPr>
          <p:cNvPr id="19" name="Bild 1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0500" y="3232373"/>
            <a:ext cx="2325688" cy="1898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itel 4"/>
          <p:cNvSpPr>
            <a:spLocks noGrp="1"/>
          </p:cNvSpPr>
          <p:nvPr>
            <p:ph type="title"/>
          </p:nvPr>
        </p:nvSpPr>
        <p:spPr/>
        <p:txBody>
          <a:bodyPr>
            <a:noAutofit/>
          </a:bodyPr>
          <a:lstStyle/>
          <a:p>
            <a:r>
              <a:rPr lang="de-DE" sz="2500" dirty="0">
                <a:solidFill>
                  <a:srgbClr val="327A86"/>
                </a:solidFill>
                <a:latin typeface="Calibri" charset="0"/>
                <a:ea typeface="Calibri" charset="0"/>
                <a:cs typeface="Calibri" charset="0"/>
              </a:rPr>
              <a:t>Aufbau von Grundvorstellungen (am Bsp. Funktion):</a:t>
            </a:r>
            <a:endParaRPr lang="de-DE" sz="2500" dirty="0">
              <a:latin typeface="Calibri" charset="0"/>
              <a:ea typeface="Calibri" charset="0"/>
              <a:cs typeface="Calibri" charset="0"/>
            </a:endParaRPr>
          </a:p>
        </p:txBody>
      </p:sp>
      <p:sp>
        <p:nvSpPr>
          <p:cNvPr id="20" name="Text Box 12"/>
          <p:cNvSpPr txBox="1">
            <a:spLocks noChangeArrowheads="1"/>
          </p:cNvSpPr>
          <p:nvPr/>
        </p:nvSpPr>
        <p:spPr bwMode="auto">
          <a:xfrm>
            <a:off x="3923928" y="1065944"/>
            <a:ext cx="2470150"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ct val="50000"/>
              </a:spcBef>
              <a:spcAft>
                <a:spcPts val="0"/>
              </a:spcAft>
            </a:pPr>
            <a:r>
              <a:rPr lang="de-DE" sz="2800" b="1" dirty="0">
                <a:solidFill>
                  <a:srgbClr val="CC0000"/>
                </a:solidFill>
                <a:latin typeface="Calibri"/>
              </a:rPr>
              <a:t>Zuordnung</a:t>
            </a:r>
          </a:p>
        </p:txBody>
      </p:sp>
      <p:sp>
        <p:nvSpPr>
          <p:cNvPr id="21" name="Text Box 13"/>
          <p:cNvSpPr txBox="1">
            <a:spLocks noChangeArrowheads="1"/>
          </p:cNvSpPr>
          <p:nvPr/>
        </p:nvSpPr>
        <p:spPr bwMode="auto">
          <a:xfrm>
            <a:off x="728446" y="1062769"/>
            <a:ext cx="3276600" cy="523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ct val="50000"/>
              </a:spcBef>
              <a:spcAft>
                <a:spcPts val="0"/>
              </a:spcAft>
            </a:pPr>
            <a:r>
              <a:rPr lang="de-DE" sz="2800" b="1" dirty="0" err="1">
                <a:solidFill>
                  <a:srgbClr val="4BACC6">
                    <a:lumMod val="75000"/>
                  </a:srgbClr>
                </a:solidFill>
                <a:latin typeface="Calibri"/>
              </a:rPr>
              <a:t>Kovariation</a:t>
            </a:r>
            <a:endParaRPr lang="de-DE" sz="2800" b="1" dirty="0">
              <a:solidFill>
                <a:srgbClr val="4BACC6">
                  <a:lumMod val="75000"/>
                </a:srgbClr>
              </a:solidFill>
              <a:latin typeface="Calibri"/>
            </a:endParaRPr>
          </a:p>
        </p:txBody>
      </p:sp>
      <p:sp>
        <p:nvSpPr>
          <p:cNvPr id="22" name="Rechteck 21"/>
          <p:cNvSpPr>
            <a:spLocks noChangeArrowheads="1"/>
          </p:cNvSpPr>
          <p:nvPr/>
        </p:nvSpPr>
        <p:spPr bwMode="auto">
          <a:xfrm>
            <a:off x="3567649" y="1612044"/>
            <a:ext cx="2593975" cy="1200150"/>
          </a:xfrm>
          <a:prstGeom prst="rect">
            <a:avLst/>
          </a:prstGeom>
          <a:noFill/>
          <a:ln w="38100">
            <a:solidFill>
              <a:srgbClr val="CC00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p>
            <a:pPr defTabSz="457200" eaLnBrk="1" fontAlgn="auto" hangingPunct="1">
              <a:spcBef>
                <a:spcPts val="0"/>
              </a:spcBef>
              <a:spcAft>
                <a:spcPts val="0"/>
              </a:spcAft>
            </a:pPr>
            <a:r>
              <a:rPr lang="de-DE" sz="1800">
                <a:solidFill>
                  <a:srgbClr val="000000"/>
                </a:solidFill>
                <a:latin typeface="Calibri" charset="0"/>
                <a:ea typeface="+mn-ea"/>
                <a:cs typeface="Calibri" charset="0"/>
              </a:rPr>
              <a:t>Man betrachtet die Zuordnung einzelner Werte.</a:t>
            </a:r>
            <a:endParaRPr lang="de-DE" sz="1600">
              <a:solidFill>
                <a:srgbClr val="9C1F2E"/>
              </a:solidFill>
              <a:latin typeface="Optima LT" charset="0"/>
              <a:ea typeface="+mn-ea"/>
              <a:cs typeface="+mn-cs"/>
            </a:endParaRPr>
          </a:p>
        </p:txBody>
      </p:sp>
      <p:sp>
        <p:nvSpPr>
          <p:cNvPr id="24" name="Rechteck 23"/>
          <p:cNvSpPr>
            <a:spLocks noChangeArrowheads="1"/>
          </p:cNvSpPr>
          <p:nvPr/>
        </p:nvSpPr>
        <p:spPr bwMode="auto">
          <a:xfrm>
            <a:off x="6492180" y="1612044"/>
            <a:ext cx="2400300" cy="1200329"/>
          </a:xfrm>
          <a:prstGeom prst="rect">
            <a:avLst/>
          </a:prstGeom>
          <a:noFill/>
          <a:ln w="38100">
            <a:solidFill>
              <a:srgbClr val="00B050"/>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defTabSz="457200" eaLnBrk="1" fontAlgn="auto" hangingPunct="1">
              <a:spcBef>
                <a:spcPts val="0"/>
              </a:spcBef>
              <a:spcAft>
                <a:spcPts val="0"/>
              </a:spcAft>
            </a:pPr>
            <a:r>
              <a:rPr lang="de-DE" sz="1800" dirty="0">
                <a:solidFill>
                  <a:srgbClr val="000000"/>
                </a:solidFill>
                <a:latin typeface="Calibri" charset="0"/>
                <a:ea typeface="+mn-ea"/>
                <a:cs typeface="Calibri" charset="0"/>
              </a:rPr>
              <a:t>Man betrachtet die </a:t>
            </a:r>
            <a:br>
              <a:rPr lang="de-DE" sz="1800" dirty="0">
                <a:solidFill>
                  <a:srgbClr val="000000"/>
                </a:solidFill>
                <a:latin typeface="Calibri" charset="0"/>
                <a:ea typeface="+mn-ea"/>
                <a:cs typeface="Calibri" charset="0"/>
              </a:rPr>
            </a:br>
            <a:r>
              <a:rPr lang="de-DE" sz="1800" dirty="0">
                <a:solidFill>
                  <a:srgbClr val="000000"/>
                </a:solidFill>
                <a:latin typeface="Calibri" charset="0"/>
                <a:ea typeface="+mn-ea"/>
                <a:cs typeface="Calibri" charset="0"/>
              </a:rPr>
              <a:t>Funktion als Ganzes, </a:t>
            </a:r>
          </a:p>
          <a:p>
            <a:pPr defTabSz="457200" eaLnBrk="1" fontAlgn="auto" hangingPunct="1">
              <a:spcBef>
                <a:spcPts val="0"/>
              </a:spcBef>
              <a:spcAft>
                <a:spcPts val="0"/>
              </a:spcAft>
            </a:pPr>
            <a:r>
              <a:rPr lang="de-DE" sz="1800" dirty="0">
                <a:solidFill>
                  <a:srgbClr val="000000"/>
                </a:solidFill>
                <a:latin typeface="Calibri" charset="0"/>
                <a:ea typeface="+mn-ea"/>
                <a:cs typeface="Calibri" charset="0"/>
              </a:rPr>
              <a:t>als eigenständiges Objekt.</a:t>
            </a:r>
          </a:p>
        </p:txBody>
      </p:sp>
      <p:sp>
        <p:nvSpPr>
          <p:cNvPr id="25" name="Rechteck 24"/>
          <p:cNvSpPr>
            <a:spLocks noChangeArrowheads="1"/>
          </p:cNvSpPr>
          <p:nvPr/>
        </p:nvSpPr>
        <p:spPr bwMode="auto">
          <a:xfrm>
            <a:off x="7164288" y="1085394"/>
            <a:ext cx="1203325" cy="9540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defTabSz="457200" eaLnBrk="1" fontAlgn="auto" hangingPunct="1">
              <a:spcBef>
                <a:spcPct val="50000"/>
              </a:spcBef>
              <a:spcAft>
                <a:spcPts val="0"/>
              </a:spcAft>
            </a:pPr>
            <a:r>
              <a:rPr lang="de-DE" sz="2800" b="1" dirty="0">
                <a:solidFill>
                  <a:srgbClr val="00B050"/>
                </a:solidFill>
                <a:latin typeface="Calibri"/>
                <a:ea typeface="+mn-ea"/>
                <a:cs typeface="+mn-cs"/>
              </a:rPr>
              <a:t>Objekt</a:t>
            </a:r>
          </a:p>
        </p:txBody>
      </p:sp>
      <p:sp>
        <p:nvSpPr>
          <p:cNvPr id="26" name="Rechteck 25"/>
          <p:cNvSpPr>
            <a:spLocks noChangeArrowheads="1"/>
          </p:cNvSpPr>
          <p:nvPr/>
        </p:nvSpPr>
        <p:spPr bwMode="auto">
          <a:xfrm>
            <a:off x="224017" y="1586644"/>
            <a:ext cx="3013075" cy="1225550"/>
          </a:xfrm>
          <a:prstGeom prst="rect">
            <a:avLst/>
          </a:prstGeom>
          <a:noFill/>
          <a:ln w="381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p>
            <a:pPr defTabSz="457200" eaLnBrk="1" fontAlgn="auto" hangingPunct="1">
              <a:spcBef>
                <a:spcPts val="0"/>
              </a:spcBef>
              <a:spcAft>
                <a:spcPts val="0"/>
              </a:spcAft>
            </a:pPr>
            <a:r>
              <a:rPr lang="de-DE" sz="1800" dirty="0">
                <a:solidFill>
                  <a:srgbClr val="000000"/>
                </a:solidFill>
                <a:latin typeface="Calibri" charset="0"/>
                <a:ea typeface="+mn-ea"/>
                <a:cs typeface="Calibri" charset="0"/>
              </a:rPr>
              <a:t>Man betrachtet, wie sich die Veränderung (</a:t>
            </a:r>
            <a:r>
              <a:rPr lang="de-DE" sz="1800" dirty="0" err="1">
                <a:solidFill>
                  <a:srgbClr val="000000"/>
                </a:solidFill>
                <a:latin typeface="Calibri" charset="0"/>
                <a:ea typeface="+mn-ea"/>
                <a:cs typeface="Calibri" charset="0"/>
              </a:rPr>
              <a:t>Kovariation</a:t>
            </a:r>
            <a:r>
              <a:rPr lang="de-DE" sz="1800" dirty="0">
                <a:solidFill>
                  <a:srgbClr val="000000"/>
                </a:solidFill>
                <a:latin typeface="Calibri" charset="0"/>
                <a:ea typeface="+mn-ea"/>
                <a:cs typeface="Calibri" charset="0"/>
              </a:rPr>
              <a:t>) der  unabhängige Größe auf die abhängige auswirkt.</a:t>
            </a:r>
          </a:p>
        </p:txBody>
      </p:sp>
    </p:spTree>
    <p:extLst>
      <p:ext uri="{BB962C8B-B14F-4D97-AF65-F5344CB8AC3E}">
        <p14:creationId xmlns:p14="http://schemas.microsoft.com/office/powerpoint/2010/main" val="33589996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00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004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003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003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003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004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00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37" grpId="0" animBg="1"/>
      <p:bldP spid="300038" grpId="0" animBg="1"/>
      <p:bldP spid="300039" grpId="0" animBg="1"/>
      <p:bldP spid="300040" grpId="0" animBg="1"/>
      <p:bldP spid="300042" grpId="0" animBg="1"/>
      <p:bldP spid="300043" grpId="0" animBg="1"/>
      <p:bldP spid="3000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Autofit/>
          </a:bodyPr>
          <a:lstStyle/>
          <a:p>
            <a:r>
              <a:rPr lang="de-DE" sz="2500" dirty="0">
                <a:solidFill>
                  <a:srgbClr val="327A86"/>
                </a:solidFill>
                <a:latin typeface="Calibri" charset="0"/>
                <a:ea typeface="Calibri" charset="0"/>
                <a:cs typeface="Calibri" charset="0"/>
              </a:rPr>
              <a:t>Aufbau von Grundvorstellungen (am Bsp. Funktion):</a:t>
            </a:r>
            <a:endParaRPr lang="de-DE" sz="2500" dirty="0">
              <a:latin typeface="Calibri" charset="0"/>
              <a:ea typeface="Calibri" charset="0"/>
              <a:cs typeface="Calibri" charset="0"/>
            </a:endParaRPr>
          </a:p>
        </p:txBody>
      </p:sp>
      <p:sp>
        <p:nvSpPr>
          <p:cNvPr id="20" name="Text Box 12"/>
          <p:cNvSpPr txBox="1">
            <a:spLocks noChangeArrowheads="1"/>
          </p:cNvSpPr>
          <p:nvPr/>
        </p:nvSpPr>
        <p:spPr bwMode="auto">
          <a:xfrm>
            <a:off x="3923928" y="1065944"/>
            <a:ext cx="2470150" cy="5232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ct val="50000"/>
              </a:spcBef>
              <a:spcAft>
                <a:spcPts val="0"/>
              </a:spcAft>
            </a:pPr>
            <a:r>
              <a:rPr lang="de-DE" sz="2800" b="1" dirty="0">
                <a:solidFill>
                  <a:srgbClr val="CC0000"/>
                </a:solidFill>
                <a:latin typeface="Calibri"/>
              </a:rPr>
              <a:t>Zuordnung</a:t>
            </a:r>
          </a:p>
        </p:txBody>
      </p:sp>
      <p:sp>
        <p:nvSpPr>
          <p:cNvPr id="21" name="Text Box 13"/>
          <p:cNvSpPr txBox="1">
            <a:spLocks noChangeArrowheads="1"/>
          </p:cNvSpPr>
          <p:nvPr/>
        </p:nvSpPr>
        <p:spPr bwMode="auto">
          <a:xfrm>
            <a:off x="728446" y="1062769"/>
            <a:ext cx="3276600" cy="523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ct val="50000"/>
              </a:spcBef>
              <a:spcAft>
                <a:spcPts val="0"/>
              </a:spcAft>
            </a:pPr>
            <a:r>
              <a:rPr lang="de-DE" sz="2800" b="1" dirty="0" err="1">
                <a:solidFill>
                  <a:srgbClr val="4BACC6">
                    <a:lumMod val="75000"/>
                  </a:srgbClr>
                </a:solidFill>
                <a:latin typeface="Calibri"/>
              </a:rPr>
              <a:t>Kovariation</a:t>
            </a:r>
            <a:endParaRPr lang="de-DE" sz="2800" b="1" dirty="0">
              <a:solidFill>
                <a:srgbClr val="4BACC6">
                  <a:lumMod val="75000"/>
                </a:srgbClr>
              </a:solidFill>
              <a:latin typeface="Calibri"/>
            </a:endParaRPr>
          </a:p>
        </p:txBody>
      </p:sp>
      <p:sp>
        <p:nvSpPr>
          <p:cNvPr id="22" name="Rechteck 21"/>
          <p:cNvSpPr>
            <a:spLocks noChangeArrowheads="1"/>
          </p:cNvSpPr>
          <p:nvPr/>
        </p:nvSpPr>
        <p:spPr bwMode="auto">
          <a:xfrm>
            <a:off x="3567649" y="1612044"/>
            <a:ext cx="2593975" cy="1200150"/>
          </a:xfrm>
          <a:prstGeom prst="rect">
            <a:avLst/>
          </a:prstGeom>
          <a:noFill/>
          <a:ln w="38100">
            <a:solidFill>
              <a:srgbClr val="CC00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p>
            <a:pPr defTabSz="457200" eaLnBrk="1" fontAlgn="auto" hangingPunct="1">
              <a:spcBef>
                <a:spcPts val="0"/>
              </a:spcBef>
              <a:spcAft>
                <a:spcPts val="0"/>
              </a:spcAft>
            </a:pPr>
            <a:r>
              <a:rPr lang="de-DE" sz="1800">
                <a:solidFill>
                  <a:srgbClr val="000000"/>
                </a:solidFill>
                <a:latin typeface="Calibri" charset="0"/>
                <a:ea typeface="+mn-ea"/>
                <a:cs typeface="Calibri" charset="0"/>
              </a:rPr>
              <a:t>Man betrachtet die Zuordnung einzelner Werte.</a:t>
            </a:r>
            <a:endParaRPr lang="de-DE" sz="1600">
              <a:solidFill>
                <a:srgbClr val="9C1F2E"/>
              </a:solidFill>
              <a:latin typeface="Optima LT" charset="0"/>
              <a:ea typeface="+mn-ea"/>
              <a:cs typeface="+mn-cs"/>
            </a:endParaRPr>
          </a:p>
        </p:txBody>
      </p:sp>
      <p:sp>
        <p:nvSpPr>
          <p:cNvPr id="24" name="Rechteck 23"/>
          <p:cNvSpPr>
            <a:spLocks noChangeArrowheads="1"/>
          </p:cNvSpPr>
          <p:nvPr/>
        </p:nvSpPr>
        <p:spPr bwMode="auto">
          <a:xfrm>
            <a:off x="6492180" y="1612044"/>
            <a:ext cx="2400300" cy="1200329"/>
          </a:xfrm>
          <a:prstGeom prst="rect">
            <a:avLst/>
          </a:prstGeom>
          <a:noFill/>
          <a:ln w="38100">
            <a:solidFill>
              <a:srgbClr val="00B050"/>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defTabSz="457200" eaLnBrk="1" fontAlgn="auto" hangingPunct="1">
              <a:spcBef>
                <a:spcPts val="0"/>
              </a:spcBef>
              <a:spcAft>
                <a:spcPts val="0"/>
              </a:spcAft>
            </a:pPr>
            <a:r>
              <a:rPr lang="de-DE" sz="1800" dirty="0">
                <a:solidFill>
                  <a:srgbClr val="000000"/>
                </a:solidFill>
                <a:latin typeface="Calibri" charset="0"/>
                <a:ea typeface="+mn-ea"/>
                <a:cs typeface="Calibri" charset="0"/>
              </a:rPr>
              <a:t>Man betrachtet die </a:t>
            </a:r>
            <a:br>
              <a:rPr lang="de-DE" sz="1800" dirty="0">
                <a:solidFill>
                  <a:srgbClr val="000000"/>
                </a:solidFill>
                <a:latin typeface="Calibri" charset="0"/>
                <a:ea typeface="+mn-ea"/>
                <a:cs typeface="Calibri" charset="0"/>
              </a:rPr>
            </a:br>
            <a:r>
              <a:rPr lang="de-DE" sz="1800" dirty="0">
                <a:solidFill>
                  <a:srgbClr val="000000"/>
                </a:solidFill>
                <a:latin typeface="Calibri" charset="0"/>
                <a:ea typeface="+mn-ea"/>
                <a:cs typeface="Calibri" charset="0"/>
              </a:rPr>
              <a:t>Funktion als Ganzes, </a:t>
            </a:r>
          </a:p>
          <a:p>
            <a:pPr defTabSz="457200" eaLnBrk="1" fontAlgn="auto" hangingPunct="1">
              <a:spcBef>
                <a:spcPts val="0"/>
              </a:spcBef>
              <a:spcAft>
                <a:spcPts val="0"/>
              </a:spcAft>
            </a:pPr>
            <a:r>
              <a:rPr lang="de-DE" sz="1800" dirty="0">
                <a:solidFill>
                  <a:srgbClr val="000000"/>
                </a:solidFill>
                <a:latin typeface="Calibri" charset="0"/>
                <a:ea typeface="+mn-ea"/>
                <a:cs typeface="Calibri" charset="0"/>
              </a:rPr>
              <a:t>als eigenständiges Objekt.</a:t>
            </a:r>
          </a:p>
        </p:txBody>
      </p:sp>
      <p:sp>
        <p:nvSpPr>
          <p:cNvPr id="25" name="Rechteck 24"/>
          <p:cNvSpPr>
            <a:spLocks noChangeArrowheads="1"/>
          </p:cNvSpPr>
          <p:nvPr/>
        </p:nvSpPr>
        <p:spPr bwMode="auto">
          <a:xfrm>
            <a:off x="7164288" y="1085394"/>
            <a:ext cx="1203325" cy="9540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defTabSz="457200" eaLnBrk="1" fontAlgn="auto" hangingPunct="1">
              <a:spcBef>
                <a:spcPct val="50000"/>
              </a:spcBef>
              <a:spcAft>
                <a:spcPts val="0"/>
              </a:spcAft>
            </a:pPr>
            <a:r>
              <a:rPr lang="de-DE" sz="2800" b="1" dirty="0">
                <a:solidFill>
                  <a:srgbClr val="00B050"/>
                </a:solidFill>
                <a:latin typeface="Calibri"/>
                <a:ea typeface="+mn-ea"/>
                <a:cs typeface="+mn-cs"/>
              </a:rPr>
              <a:t>Objekt</a:t>
            </a:r>
          </a:p>
        </p:txBody>
      </p:sp>
      <p:sp>
        <p:nvSpPr>
          <p:cNvPr id="26" name="Rechteck 25"/>
          <p:cNvSpPr>
            <a:spLocks noChangeArrowheads="1"/>
          </p:cNvSpPr>
          <p:nvPr/>
        </p:nvSpPr>
        <p:spPr bwMode="auto">
          <a:xfrm>
            <a:off x="224017" y="1586644"/>
            <a:ext cx="3013075" cy="1225550"/>
          </a:xfrm>
          <a:prstGeom prst="rect">
            <a:avLst/>
          </a:prstGeom>
          <a:noFill/>
          <a:ln w="38100">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p>
            <a:pPr defTabSz="457200" eaLnBrk="1" fontAlgn="auto" hangingPunct="1">
              <a:spcBef>
                <a:spcPts val="0"/>
              </a:spcBef>
              <a:spcAft>
                <a:spcPts val="0"/>
              </a:spcAft>
            </a:pPr>
            <a:r>
              <a:rPr lang="de-DE" sz="1800" dirty="0">
                <a:solidFill>
                  <a:srgbClr val="000000"/>
                </a:solidFill>
                <a:latin typeface="Calibri" charset="0"/>
                <a:ea typeface="+mn-ea"/>
                <a:cs typeface="Calibri" charset="0"/>
              </a:rPr>
              <a:t>Man betrachtet, wie sich die Veränderung (</a:t>
            </a:r>
            <a:r>
              <a:rPr lang="de-DE" sz="1800" dirty="0" err="1">
                <a:solidFill>
                  <a:srgbClr val="000000"/>
                </a:solidFill>
                <a:latin typeface="Calibri" charset="0"/>
                <a:ea typeface="+mn-ea"/>
                <a:cs typeface="Calibri" charset="0"/>
              </a:rPr>
              <a:t>Kovariation</a:t>
            </a:r>
            <a:r>
              <a:rPr lang="de-DE" sz="1800" dirty="0">
                <a:solidFill>
                  <a:srgbClr val="000000"/>
                </a:solidFill>
                <a:latin typeface="Calibri" charset="0"/>
                <a:ea typeface="+mn-ea"/>
                <a:cs typeface="Calibri" charset="0"/>
              </a:rPr>
              <a:t>) der  unabhängige Größe auf die abhängige auswirkt.</a:t>
            </a:r>
          </a:p>
        </p:txBody>
      </p:sp>
      <p:sp>
        <p:nvSpPr>
          <p:cNvPr id="23" name="Rectangle 5"/>
          <p:cNvSpPr txBox="1">
            <a:spLocks noChangeArrowheads="1"/>
          </p:cNvSpPr>
          <p:nvPr/>
        </p:nvSpPr>
        <p:spPr bwMode="auto">
          <a:xfrm>
            <a:off x="262020" y="3821980"/>
            <a:ext cx="2940050" cy="1204912"/>
          </a:xfrm>
          <a:prstGeom prst="rect">
            <a:avLst/>
          </a:prstGeom>
          <a:noFill/>
          <a:ln w="9525">
            <a:solidFill>
              <a:schemeClr val="tx2"/>
            </a:solidFill>
            <a:miter lim="800000"/>
            <a:headEnd/>
            <a:tailEnd/>
          </a:ln>
          <a:extLst>
            <a:ext uri="{909E8E84-426E-40dd-AFC4-6F175D3DCCD1}">
              <a14:hiddenFill xmlns="" xmlns:a14="http://schemas.microsoft.com/office/drawing/2010/main">
                <a:solidFill>
                  <a:srgbClr val="FFFFFF"/>
                </a:solidFill>
              </a14:hiddenFill>
            </a:ext>
          </a:extLst>
        </p:spPr>
        <p:txBody>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lnSpc>
                <a:spcPct val="90000"/>
              </a:lnSpc>
              <a:spcBef>
                <a:spcPct val="20000"/>
              </a:spcBef>
              <a:spcAft>
                <a:spcPts val="0"/>
              </a:spcAft>
            </a:pPr>
            <a:r>
              <a:rPr lang="de-DE" sz="1800" dirty="0">
                <a:solidFill>
                  <a:srgbClr val="000000"/>
                </a:solidFill>
                <a:latin typeface="Calibri" charset="0"/>
                <a:cs typeface="Calibri" charset="0"/>
              </a:rPr>
              <a:t>Wie ändert sich f(x), wenn</a:t>
            </a:r>
          </a:p>
          <a:p>
            <a:pPr defTabSz="457200" eaLnBrk="1" fontAlgn="auto" hangingPunct="1">
              <a:lnSpc>
                <a:spcPct val="90000"/>
              </a:lnSpc>
              <a:spcBef>
                <a:spcPct val="20000"/>
              </a:spcBef>
              <a:spcAft>
                <a:spcPts val="0"/>
              </a:spcAft>
            </a:pPr>
            <a:r>
              <a:rPr lang="de-DE" sz="1800" dirty="0">
                <a:solidFill>
                  <a:srgbClr val="000000"/>
                </a:solidFill>
                <a:latin typeface="Calibri" charset="0"/>
                <a:cs typeface="Calibri" charset="0"/>
              </a:rPr>
              <a:t>sich x ändert?</a:t>
            </a:r>
          </a:p>
          <a:p>
            <a:pPr defTabSz="457200" eaLnBrk="1" fontAlgn="auto" hangingPunct="1">
              <a:lnSpc>
                <a:spcPct val="90000"/>
              </a:lnSpc>
              <a:spcBef>
                <a:spcPct val="20000"/>
              </a:spcBef>
              <a:spcAft>
                <a:spcPts val="0"/>
              </a:spcAft>
            </a:pPr>
            <a:r>
              <a:rPr lang="de-DE" sz="1800" dirty="0">
                <a:solidFill>
                  <a:srgbClr val="000000"/>
                </a:solidFill>
                <a:latin typeface="Calibri" charset="0"/>
                <a:cs typeface="Calibri" charset="0"/>
              </a:rPr>
              <a:t>Wie muss sich x ändern,</a:t>
            </a:r>
          </a:p>
          <a:p>
            <a:pPr defTabSz="457200" eaLnBrk="1" fontAlgn="auto" hangingPunct="1">
              <a:lnSpc>
                <a:spcPct val="90000"/>
              </a:lnSpc>
              <a:spcBef>
                <a:spcPct val="20000"/>
              </a:spcBef>
              <a:spcAft>
                <a:spcPts val="0"/>
              </a:spcAft>
            </a:pPr>
            <a:r>
              <a:rPr lang="de-DE" sz="1800" dirty="0">
                <a:solidFill>
                  <a:srgbClr val="000000"/>
                </a:solidFill>
                <a:latin typeface="Calibri" charset="0"/>
                <a:cs typeface="Calibri" charset="0"/>
              </a:rPr>
              <a:t>damit f(x) fällt?</a:t>
            </a:r>
          </a:p>
        </p:txBody>
      </p:sp>
      <p:sp>
        <p:nvSpPr>
          <p:cNvPr id="27" name="Rectangle 6"/>
          <p:cNvSpPr txBox="1">
            <a:spLocks noChangeArrowheads="1"/>
          </p:cNvSpPr>
          <p:nvPr/>
        </p:nvSpPr>
        <p:spPr bwMode="auto">
          <a:xfrm>
            <a:off x="3474053" y="3826742"/>
            <a:ext cx="2698750" cy="1200150"/>
          </a:xfrm>
          <a:prstGeom prst="rect">
            <a:avLst/>
          </a:prstGeom>
          <a:noFill/>
          <a:ln w="9525">
            <a:solidFill>
              <a:srgbClr val="C00000"/>
            </a:solidFill>
            <a:miter lim="800000"/>
            <a:headEnd/>
            <a:tailEnd/>
          </a:ln>
          <a:extLst>
            <a:ext uri="{909E8E84-426E-40dd-AFC4-6F175D3DCCD1}">
              <a14:hiddenFill xmlns="" xmlns:a14="http://schemas.microsoft.com/office/drawing/2010/main">
                <a:solidFill>
                  <a:srgbClr val="FFFFFF"/>
                </a:solidFill>
              </a14:hiddenFill>
            </a:ext>
          </a:extLst>
        </p:spPr>
        <p:txBody>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lnSpc>
                <a:spcPct val="90000"/>
              </a:lnSpc>
              <a:spcBef>
                <a:spcPct val="20000"/>
              </a:spcBef>
              <a:spcAft>
                <a:spcPts val="0"/>
              </a:spcAft>
            </a:pPr>
            <a:r>
              <a:rPr lang="de-DE" sz="1800" dirty="0">
                <a:solidFill>
                  <a:srgbClr val="000000"/>
                </a:solidFill>
                <a:latin typeface="Calibri" charset="0"/>
                <a:cs typeface="Calibri" charset="0"/>
              </a:rPr>
              <a:t>Welches f(x) zu einem x?</a:t>
            </a:r>
          </a:p>
          <a:p>
            <a:pPr defTabSz="457200" eaLnBrk="1" fontAlgn="auto" hangingPunct="1">
              <a:lnSpc>
                <a:spcPct val="90000"/>
              </a:lnSpc>
              <a:spcBef>
                <a:spcPct val="20000"/>
              </a:spcBef>
              <a:spcAft>
                <a:spcPts val="0"/>
              </a:spcAft>
            </a:pPr>
            <a:r>
              <a:rPr lang="de-DE" sz="1800" dirty="0">
                <a:solidFill>
                  <a:srgbClr val="000000"/>
                </a:solidFill>
                <a:latin typeface="Calibri" charset="0"/>
                <a:cs typeface="Calibri" charset="0"/>
              </a:rPr>
              <a:t>Welches x zu einem f(x)?</a:t>
            </a:r>
          </a:p>
        </p:txBody>
      </p:sp>
      <p:sp>
        <p:nvSpPr>
          <p:cNvPr id="28" name="Rectangle 7"/>
          <p:cNvSpPr txBox="1">
            <a:spLocks noChangeArrowheads="1"/>
          </p:cNvSpPr>
          <p:nvPr/>
        </p:nvSpPr>
        <p:spPr bwMode="auto">
          <a:xfrm>
            <a:off x="683568" y="3392944"/>
            <a:ext cx="7772400" cy="803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457200" eaLnBrk="1" fontAlgn="auto" hangingPunct="1">
              <a:spcBef>
                <a:spcPts val="0"/>
              </a:spcBef>
              <a:spcAft>
                <a:spcPts val="0"/>
              </a:spcAft>
            </a:pPr>
            <a:r>
              <a:rPr lang="de-DE" sz="1800" b="1" dirty="0">
                <a:solidFill>
                  <a:srgbClr val="000000"/>
                </a:solidFill>
              </a:rPr>
              <a:t>Typische Fragen, z.B.</a:t>
            </a:r>
          </a:p>
        </p:txBody>
      </p:sp>
      <p:sp>
        <p:nvSpPr>
          <p:cNvPr id="29" name="Text Box 8"/>
          <p:cNvSpPr txBox="1">
            <a:spLocks noChangeArrowheads="1"/>
          </p:cNvSpPr>
          <p:nvPr/>
        </p:nvSpPr>
        <p:spPr bwMode="auto">
          <a:xfrm>
            <a:off x="141158" y="5746030"/>
            <a:ext cx="8445712" cy="9233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0"/>
              </a:spcAft>
            </a:pPr>
            <a:r>
              <a:rPr lang="de-DE" sz="1800" dirty="0" smtClean="0">
                <a:solidFill>
                  <a:srgbClr val="000000"/>
                </a:solidFill>
                <a:latin typeface="Calibri" charset="0"/>
                <a:cs typeface="Calibri" charset="0"/>
              </a:rPr>
              <a:t>„... fehlen </a:t>
            </a:r>
            <a:r>
              <a:rPr lang="de-DE" sz="1800" dirty="0">
                <a:solidFill>
                  <a:srgbClr val="000000"/>
                </a:solidFill>
                <a:latin typeface="Calibri" charset="0"/>
                <a:cs typeface="Calibri" charset="0"/>
              </a:rPr>
              <a:t>diese Aspekte, wird jede Weiterarbeit in einer abstrakten Funktionenlehre ab der 9. Klasse  nur ein ´sinnleeres Gerede ohne intuitiven Hintergrund` “. </a:t>
            </a:r>
            <a:r>
              <a:rPr lang="de-DE" sz="1200" dirty="0">
                <a:solidFill>
                  <a:srgbClr val="000000"/>
                </a:solidFill>
                <a:ea typeface="Arial" charset="0"/>
                <a:cs typeface="Arial" charset="0"/>
              </a:rPr>
              <a:t>(Malle 2000) </a:t>
            </a:r>
          </a:p>
          <a:p>
            <a:pPr defTabSz="457200" eaLnBrk="1" fontAlgn="auto" hangingPunct="1">
              <a:spcBef>
                <a:spcPts val="0"/>
              </a:spcBef>
              <a:spcAft>
                <a:spcPts val="0"/>
              </a:spcAft>
            </a:pPr>
            <a:endParaRPr lang="de-DE" sz="1800" dirty="0">
              <a:solidFill>
                <a:srgbClr val="000000"/>
              </a:solidFill>
              <a:latin typeface="Calibri" charset="0"/>
              <a:cs typeface="Calibri" charset="0"/>
            </a:endParaRPr>
          </a:p>
        </p:txBody>
      </p:sp>
      <p:sp>
        <p:nvSpPr>
          <p:cNvPr id="30" name="Text Box 9"/>
          <p:cNvSpPr txBox="1">
            <a:spLocks noChangeArrowheads="1"/>
          </p:cNvSpPr>
          <p:nvPr/>
        </p:nvSpPr>
        <p:spPr bwMode="auto">
          <a:xfrm>
            <a:off x="162612" y="5105188"/>
            <a:ext cx="9017900"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spcBef>
                <a:spcPts val="0"/>
              </a:spcBef>
              <a:spcAft>
                <a:spcPts val="0"/>
              </a:spcAft>
            </a:pPr>
            <a:r>
              <a:rPr lang="de-DE" sz="1800" dirty="0">
                <a:solidFill>
                  <a:srgbClr val="000000"/>
                </a:solidFill>
                <a:latin typeface="Calibri" charset="0"/>
                <a:cs typeface="Calibri" charset="0"/>
              </a:rPr>
              <a:t>„Man kann (aus der Studie) lernen, dass der Kovariationsaspekt in situativen Einkleidungen leichter erwerbbar ist als im Rahmen einer abstrakten Funktionenlehre.“</a:t>
            </a:r>
          </a:p>
        </p:txBody>
      </p:sp>
      <p:sp>
        <p:nvSpPr>
          <p:cNvPr id="31" name="Rechteck 30"/>
          <p:cNvSpPr>
            <a:spLocks noChangeArrowheads="1"/>
          </p:cNvSpPr>
          <p:nvPr/>
        </p:nvSpPr>
        <p:spPr bwMode="auto">
          <a:xfrm>
            <a:off x="5418269" y="2830171"/>
            <a:ext cx="769937" cy="37465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defTabSz="457200" eaLnBrk="1" fontAlgn="auto" hangingPunct="1">
              <a:lnSpc>
                <a:spcPct val="90000"/>
              </a:lnSpc>
              <a:spcBef>
                <a:spcPts val="0"/>
              </a:spcBef>
              <a:spcAft>
                <a:spcPts val="0"/>
              </a:spcAft>
            </a:pPr>
            <a:r>
              <a:rPr lang="de-DE" sz="2000" b="1" dirty="0">
                <a:solidFill>
                  <a:srgbClr val="9C1F2E"/>
                </a:solidFill>
                <a:latin typeface="Optima LT" charset="0"/>
                <a:ea typeface="+mn-ea"/>
                <a:cs typeface="+mn-cs"/>
              </a:rPr>
              <a:t>lokal</a:t>
            </a:r>
            <a:endParaRPr lang="de-DE" sz="2000" dirty="0">
              <a:solidFill>
                <a:srgbClr val="9C1F2E"/>
              </a:solidFill>
              <a:latin typeface="Optima LT" charset="0"/>
              <a:ea typeface="+mn-ea"/>
              <a:cs typeface="+mn-cs"/>
            </a:endParaRPr>
          </a:p>
        </p:txBody>
      </p:sp>
      <p:sp>
        <p:nvSpPr>
          <p:cNvPr id="32" name="Rechteck 31"/>
          <p:cNvSpPr>
            <a:spLocks noChangeArrowheads="1"/>
          </p:cNvSpPr>
          <p:nvPr/>
        </p:nvSpPr>
        <p:spPr bwMode="auto">
          <a:xfrm>
            <a:off x="2174822" y="2835805"/>
            <a:ext cx="1147762" cy="40005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defTabSz="457200" eaLnBrk="1" fontAlgn="auto" hangingPunct="1">
              <a:spcBef>
                <a:spcPct val="50000"/>
              </a:spcBef>
              <a:spcAft>
                <a:spcPts val="0"/>
              </a:spcAft>
            </a:pPr>
            <a:r>
              <a:rPr lang="de-DE" sz="2000" b="1" dirty="0">
                <a:solidFill>
                  <a:srgbClr val="31859C"/>
                </a:solidFill>
                <a:latin typeface="Calibri"/>
                <a:ea typeface="+mn-ea"/>
                <a:cs typeface="+mn-cs"/>
              </a:rPr>
              <a:t>regional</a:t>
            </a:r>
          </a:p>
        </p:txBody>
      </p:sp>
      <p:sp>
        <p:nvSpPr>
          <p:cNvPr id="33" name="Rectangle 6"/>
          <p:cNvSpPr txBox="1">
            <a:spLocks noChangeArrowheads="1"/>
          </p:cNvSpPr>
          <p:nvPr/>
        </p:nvSpPr>
        <p:spPr bwMode="auto">
          <a:xfrm>
            <a:off x="6505657" y="3785467"/>
            <a:ext cx="2401888" cy="1204913"/>
          </a:xfrm>
          <a:prstGeom prst="rect">
            <a:avLst/>
          </a:prstGeom>
          <a:noFill/>
          <a:ln w="9525">
            <a:solidFill>
              <a:srgbClr val="00B050"/>
            </a:solidFill>
            <a:miter lim="800000"/>
            <a:headEnd/>
            <a:tailEnd/>
          </a:ln>
          <a:extLst>
            <a:ext uri="{909E8E84-426E-40dd-AFC4-6F175D3DCCD1}">
              <a14:hiddenFill xmlns="" xmlns:a14="http://schemas.microsoft.com/office/drawing/2010/main">
                <a:solidFill>
                  <a:srgbClr val="FFFFFF"/>
                </a:solidFill>
              </a14:hiddenFill>
            </a:ext>
          </a:extLst>
        </p:spPr>
        <p:txBody>
          <a:bodyPr/>
          <a:lstStyle>
            <a:lvl1pPr marL="342900" indent="-3429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fontAlgn="auto" hangingPunct="1">
              <a:lnSpc>
                <a:spcPct val="90000"/>
              </a:lnSpc>
              <a:spcBef>
                <a:spcPct val="20000"/>
              </a:spcBef>
              <a:spcAft>
                <a:spcPts val="0"/>
              </a:spcAft>
            </a:pPr>
            <a:r>
              <a:rPr lang="de-DE" sz="1800" dirty="0">
                <a:solidFill>
                  <a:srgbClr val="000000"/>
                </a:solidFill>
                <a:latin typeface="Calibri" charset="0"/>
                <a:cs typeface="Calibri" charset="0"/>
              </a:rPr>
              <a:t>Was ist die typische</a:t>
            </a:r>
          </a:p>
          <a:p>
            <a:pPr defTabSz="457200" eaLnBrk="1" fontAlgn="auto" hangingPunct="1">
              <a:lnSpc>
                <a:spcPct val="90000"/>
              </a:lnSpc>
              <a:spcBef>
                <a:spcPct val="20000"/>
              </a:spcBef>
              <a:spcAft>
                <a:spcPts val="0"/>
              </a:spcAft>
            </a:pPr>
            <a:r>
              <a:rPr lang="de-DE" sz="1800" dirty="0">
                <a:solidFill>
                  <a:srgbClr val="000000"/>
                </a:solidFill>
                <a:latin typeface="Calibri" charset="0"/>
                <a:cs typeface="Calibri" charset="0"/>
              </a:rPr>
              <a:t>Form?</a:t>
            </a:r>
          </a:p>
          <a:p>
            <a:pPr defTabSz="457200" eaLnBrk="1" fontAlgn="auto" hangingPunct="1">
              <a:lnSpc>
                <a:spcPct val="90000"/>
              </a:lnSpc>
              <a:spcBef>
                <a:spcPct val="20000"/>
              </a:spcBef>
              <a:spcAft>
                <a:spcPts val="0"/>
              </a:spcAft>
            </a:pPr>
            <a:r>
              <a:rPr lang="de-DE" sz="1800" dirty="0">
                <a:solidFill>
                  <a:srgbClr val="000000"/>
                </a:solidFill>
                <a:latin typeface="Calibri" charset="0"/>
                <a:cs typeface="Calibri" charset="0"/>
              </a:rPr>
              <a:t>Was macht die Form</a:t>
            </a:r>
          </a:p>
          <a:p>
            <a:pPr defTabSz="457200" eaLnBrk="1" fontAlgn="auto" hangingPunct="1">
              <a:lnSpc>
                <a:spcPct val="90000"/>
              </a:lnSpc>
              <a:spcBef>
                <a:spcPct val="20000"/>
              </a:spcBef>
              <a:spcAft>
                <a:spcPts val="0"/>
              </a:spcAft>
            </a:pPr>
            <a:r>
              <a:rPr lang="de-DE" sz="1800" dirty="0">
                <a:solidFill>
                  <a:srgbClr val="000000"/>
                </a:solidFill>
                <a:latin typeface="Calibri" charset="0"/>
                <a:cs typeface="Calibri" charset="0"/>
              </a:rPr>
              <a:t>aus? </a:t>
            </a:r>
          </a:p>
        </p:txBody>
      </p:sp>
      <p:sp>
        <p:nvSpPr>
          <p:cNvPr id="34" name="Rechteck 33"/>
          <p:cNvSpPr>
            <a:spLocks noChangeArrowheads="1"/>
          </p:cNvSpPr>
          <p:nvPr/>
        </p:nvSpPr>
        <p:spPr bwMode="auto">
          <a:xfrm>
            <a:off x="8119951" y="2810345"/>
            <a:ext cx="898718"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defTabSz="457200" eaLnBrk="1" fontAlgn="auto" hangingPunct="1">
              <a:spcBef>
                <a:spcPct val="50000"/>
              </a:spcBef>
              <a:spcAft>
                <a:spcPts val="0"/>
              </a:spcAft>
            </a:pPr>
            <a:r>
              <a:rPr lang="de-DE" sz="2000" b="1" dirty="0">
                <a:solidFill>
                  <a:srgbClr val="00B050"/>
                </a:solidFill>
                <a:latin typeface="Calibri"/>
                <a:ea typeface="+mn-ea"/>
                <a:cs typeface="+mn-cs"/>
              </a:rPr>
              <a:t>global</a:t>
            </a:r>
          </a:p>
        </p:txBody>
      </p:sp>
    </p:spTree>
    <p:extLst>
      <p:ext uri="{BB962C8B-B14F-4D97-AF65-F5344CB8AC3E}">
        <p14:creationId xmlns:p14="http://schemas.microsoft.com/office/powerpoint/2010/main" val="261113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7" grpId="0" animBg="1"/>
      <p:bldP spid="28" grpId="0"/>
      <p:bldP spid="29" grpId="0"/>
      <p:bldP spid="30" grpId="0"/>
      <p:bldP spid="31" grpId="0" animBg="1"/>
      <p:bldP spid="32" grpId="0" animBg="1"/>
      <p:bldP spid="33" grpId="0" animBg="1"/>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pPr marL="0" indent="0">
              <a:buNone/>
            </a:pPr>
            <a:endParaRPr lang="de-DE" sz="3500" dirty="0">
              <a:solidFill>
                <a:srgbClr val="327A86"/>
              </a:solidFill>
              <a:latin typeface="Calibri" charset="0"/>
              <a:ea typeface="ＭＳ Ｐゴシック" charset="0"/>
              <a:cs typeface="Calibri"/>
            </a:endParaRPr>
          </a:p>
          <a:p>
            <a:pPr marL="342000" lvl="1" indent="-342900" fontAlgn="base">
              <a:spcBef>
                <a:spcPts val="576"/>
              </a:spcBef>
              <a:spcAft>
                <a:spcPts val="600"/>
              </a:spcAft>
              <a:buClr>
                <a:schemeClr val="tx2"/>
              </a:buClr>
              <a:buFont typeface="Wingdings" charset="2"/>
              <a:buChar char="§"/>
            </a:pPr>
            <a:r>
              <a:rPr lang="de-DE" sz="2200" dirty="0"/>
              <a:t>Anknüpfung an bekannte Zusammenhänge oder Handlungen</a:t>
            </a:r>
          </a:p>
          <a:p>
            <a:pPr marL="342000" lvl="1" indent="-342900" fontAlgn="base">
              <a:spcBef>
                <a:spcPts val="576"/>
              </a:spcBef>
              <a:spcAft>
                <a:spcPts val="600"/>
              </a:spcAft>
              <a:buClr>
                <a:schemeClr val="tx2"/>
              </a:buClr>
              <a:buFont typeface="Wingdings" charset="2"/>
              <a:buChar char="§"/>
            </a:pPr>
            <a:endParaRPr lang="de-DE" sz="2200" dirty="0"/>
          </a:p>
          <a:p>
            <a:pPr marL="342000" lvl="1" indent="-342900" fontAlgn="base">
              <a:spcBef>
                <a:spcPts val="576"/>
              </a:spcBef>
              <a:spcAft>
                <a:spcPts val="600"/>
              </a:spcAft>
              <a:buClr>
                <a:schemeClr val="tx2"/>
              </a:buClr>
              <a:buFont typeface="Wingdings" charset="2"/>
              <a:buChar char="§"/>
            </a:pPr>
            <a:r>
              <a:rPr lang="de-DE" sz="2200" dirty="0"/>
              <a:t>i</a:t>
            </a:r>
            <a:r>
              <a:rPr lang="de-DE" sz="2200" dirty="0" smtClean="0"/>
              <a:t>nhaltliche </a:t>
            </a:r>
            <a:r>
              <a:rPr lang="de-DE" sz="2200" dirty="0"/>
              <a:t>Ausrichtung an den Aspekten der Grundvorstellungen</a:t>
            </a:r>
          </a:p>
          <a:p>
            <a:pPr marL="342000" lvl="1" indent="-342900" fontAlgn="base">
              <a:spcBef>
                <a:spcPts val="576"/>
              </a:spcBef>
              <a:spcAft>
                <a:spcPts val="600"/>
              </a:spcAft>
              <a:buClr>
                <a:schemeClr val="tx2"/>
              </a:buClr>
              <a:buFont typeface="Wingdings" charset="2"/>
              <a:buChar char="§"/>
            </a:pPr>
            <a:endParaRPr lang="de-DE" sz="2200" dirty="0"/>
          </a:p>
          <a:p>
            <a:pPr marL="342000" lvl="1" indent="-342900" fontAlgn="base">
              <a:spcBef>
                <a:spcPts val="576"/>
              </a:spcBef>
              <a:spcAft>
                <a:spcPts val="600"/>
              </a:spcAft>
              <a:buClr>
                <a:schemeClr val="tx2"/>
              </a:buClr>
              <a:buFont typeface="Wingdings" charset="2"/>
              <a:buChar char="§"/>
            </a:pPr>
            <a:r>
              <a:rPr lang="de-DE" sz="2200" dirty="0"/>
              <a:t>a</a:t>
            </a:r>
            <a:r>
              <a:rPr lang="de-DE" sz="2200" dirty="0" smtClean="0"/>
              <a:t>rbeiten </a:t>
            </a:r>
            <a:r>
              <a:rPr lang="de-DE" sz="2200" dirty="0"/>
              <a:t>in verschiedenen Darstellungsarten und Wechseln zwischen den Darstellungsarten</a:t>
            </a:r>
          </a:p>
        </p:txBody>
      </p:sp>
      <p:sp>
        <p:nvSpPr>
          <p:cNvPr id="4" name="Titel 3"/>
          <p:cNvSpPr>
            <a:spLocks noGrp="1"/>
          </p:cNvSpPr>
          <p:nvPr>
            <p:ph type="title"/>
          </p:nvPr>
        </p:nvSpPr>
        <p:spPr/>
        <p:txBody>
          <a:bodyPr>
            <a:normAutofit fontScale="90000"/>
          </a:bodyPr>
          <a:lstStyle/>
          <a:p>
            <a:r>
              <a:rPr lang="de-DE" dirty="0"/>
              <a:t>Begriffsbildung</a:t>
            </a:r>
          </a:p>
        </p:txBody>
      </p:sp>
    </p:spTree>
    <p:extLst>
      <p:ext uri="{BB962C8B-B14F-4D97-AF65-F5344CB8AC3E}">
        <p14:creationId xmlns:p14="http://schemas.microsoft.com/office/powerpoint/2010/main" val="945951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80528" y="1268760"/>
            <a:ext cx="7322650"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a:t>Gliederung</a:t>
            </a:r>
            <a:endParaRPr lang="en-GB" dirty="0"/>
          </a:p>
        </p:txBody>
      </p:sp>
      <p:sp>
        <p:nvSpPr>
          <p:cNvPr id="9" name="Inhaltsplatzhalter 8"/>
          <p:cNvSpPr>
            <a:spLocks noGrp="1"/>
          </p:cNvSpPr>
          <p:nvPr>
            <p:ph idx="1"/>
          </p:nvPr>
        </p:nvSpPr>
        <p:spPr>
          <a:xfrm>
            <a:off x="395536" y="1340768"/>
            <a:ext cx="8424936" cy="3672408"/>
          </a:xfrm>
        </p:spPr>
        <p:txBody>
          <a:bodyPr/>
          <a:lstStyle/>
          <a:p>
            <a:pPr marL="514350" indent="-514350">
              <a:buClr>
                <a:srgbClr val="327A86"/>
              </a:buClr>
              <a:buAutoNum type="arabicPeriod"/>
            </a:pPr>
            <a:r>
              <a:rPr lang="de-DE" sz="2500" dirty="0">
                <a:solidFill>
                  <a:schemeClr val="tx2"/>
                </a:solidFill>
              </a:rPr>
              <a:t>Informationen zum DZLM</a:t>
            </a:r>
          </a:p>
          <a:p>
            <a:pPr marL="514350" indent="-514350">
              <a:buClr>
                <a:srgbClr val="327A86"/>
              </a:buClr>
              <a:buAutoNum type="arabicPeriod"/>
            </a:pPr>
            <a:r>
              <a:rPr lang="de-DE" sz="2500" dirty="0"/>
              <a:t>Überblick über das Modul &amp; den heutigen Tag</a:t>
            </a:r>
          </a:p>
          <a:p>
            <a:pPr marL="514350" indent="-514350">
              <a:buClr>
                <a:srgbClr val="327A86"/>
              </a:buClr>
              <a:buAutoNum type="arabicPeriod"/>
            </a:pPr>
            <a:r>
              <a:rPr lang="de-DE" sz="2500" dirty="0"/>
              <a:t>Zum Mehrwert des </a:t>
            </a:r>
            <a:r>
              <a:rPr lang="de-DE" sz="2500" dirty="0" smtClean="0"/>
              <a:t>Rechnereinsatzes</a:t>
            </a:r>
          </a:p>
          <a:p>
            <a:pPr marL="514350" indent="-514350">
              <a:buClr>
                <a:srgbClr val="327A86"/>
              </a:buClr>
              <a:buAutoNum type="arabicPeriod"/>
            </a:pPr>
            <a:r>
              <a:rPr lang="de-DE" sz="2500" dirty="0" smtClean="0"/>
              <a:t>Einstieg in das Arbeiten mit dem Rechner</a:t>
            </a:r>
            <a:endParaRPr lang="de-DE" sz="2500" dirty="0"/>
          </a:p>
          <a:p>
            <a:pPr marL="514350" indent="-514350">
              <a:buClr>
                <a:srgbClr val="327A86"/>
              </a:buClr>
              <a:buAutoNum type="arabicPeriod"/>
            </a:pPr>
            <a:r>
              <a:rPr lang="de-DE" sz="2500" dirty="0"/>
              <a:t>Zu den Gefahren des </a:t>
            </a:r>
            <a:r>
              <a:rPr lang="de-DE" sz="2500" dirty="0" smtClean="0"/>
              <a:t>Rechnereinsatzes</a:t>
            </a:r>
          </a:p>
          <a:p>
            <a:pPr marL="514350" indent="-514350">
              <a:buClr>
                <a:srgbClr val="327A86"/>
              </a:buClr>
              <a:buAutoNum type="arabicPeriod"/>
            </a:pPr>
            <a:r>
              <a:rPr lang="de-DE" sz="2500" dirty="0" smtClean="0"/>
              <a:t>Aufgabenpool </a:t>
            </a:r>
            <a:endParaRPr lang="de-DE" sz="2500" dirty="0"/>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978604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80527" y="3176972"/>
            <a:ext cx="8064896" cy="53072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sz="2500" dirty="0"/>
              <a:t>Informationen zum DZLM</a:t>
            </a:r>
          </a:p>
          <a:p>
            <a:pPr marL="514350" indent="-514350">
              <a:buClr>
                <a:srgbClr val="327A86"/>
              </a:buClr>
              <a:buAutoNum type="arabicPeriod"/>
            </a:pPr>
            <a:r>
              <a:rPr lang="de-DE" sz="2500" dirty="0"/>
              <a:t>Überblick über das Modul &amp; den heutigen Tag</a:t>
            </a:r>
          </a:p>
          <a:p>
            <a:pPr marL="514350" indent="-514350">
              <a:buClr>
                <a:srgbClr val="327A86"/>
              </a:buClr>
              <a:buAutoNum type="arabicPeriod"/>
            </a:pPr>
            <a:r>
              <a:rPr lang="de-DE" sz="2500" dirty="0"/>
              <a:t>Zum Mehrwert des </a:t>
            </a:r>
            <a:r>
              <a:rPr lang="de-DE" sz="2500" dirty="0" smtClean="0"/>
              <a:t>Rechnereinsatzes</a:t>
            </a:r>
          </a:p>
          <a:p>
            <a:pPr marL="514350" indent="-514350">
              <a:buClr>
                <a:srgbClr val="327A86"/>
              </a:buClr>
              <a:buAutoNum type="arabicPeriod"/>
            </a:pPr>
            <a:r>
              <a:rPr lang="de-DE" sz="2500" dirty="0">
                <a:solidFill>
                  <a:schemeClr val="tx2"/>
                </a:solidFill>
              </a:rPr>
              <a:t>Einstieg in das Arbeiten mit dem Rechner</a:t>
            </a:r>
          </a:p>
          <a:p>
            <a:pPr marL="514350" indent="-514350">
              <a:buClr>
                <a:srgbClr val="327A86"/>
              </a:buClr>
              <a:buFont typeface="Arial" panose="020B0604020202020204" pitchFamily="34" charset="0"/>
              <a:buAutoNum type="arabicPeriod"/>
            </a:pPr>
            <a:r>
              <a:rPr lang="de-DE" sz="2500" dirty="0"/>
              <a:t>Zu den Gefahren des </a:t>
            </a:r>
            <a:r>
              <a:rPr lang="de-DE" sz="2500" dirty="0" smtClean="0"/>
              <a:t>Rechnereinsatzes</a:t>
            </a:r>
          </a:p>
          <a:p>
            <a:pPr marL="514350" indent="-514350">
              <a:buClr>
                <a:srgbClr val="327A86"/>
              </a:buClr>
              <a:buFont typeface="Arial" panose="020B0604020202020204" pitchFamily="34" charset="0"/>
              <a:buAutoNum type="arabicPeriod"/>
            </a:pPr>
            <a:r>
              <a:rPr lang="de-DE" sz="2500" dirty="0" smtClean="0"/>
              <a:t>Aufgabenpool</a:t>
            </a:r>
            <a:endParaRPr lang="de-DE" sz="2500" dirty="0"/>
          </a:p>
        </p:txBody>
      </p:sp>
    </p:spTree>
    <p:extLst>
      <p:ext uri="{BB962C8B-B14F-4D97-AF65-F5344CB8AC3E}">
        <p14:creationId xmlns:p14="http://schemas.microsoft.com/office/powerpoint/2010/main" val="6774407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Übersicht zum TI-</a:t>
            </a:r>
            <a:r>
              <a:rPr lang="de-DE" dirty="0" err="1" smtClean="0"/>
              <a:t>Nspire</a:t>
            </a:r>
            <a:r>
              <a:rPr lang="de-DE" dirty="0" smtClean="0"/>
              <a:t> und Casio</a:t>
            </a:r>
            <a:endParaRPr lang="de-DE" dirty="0"/>
          </a:p>
        </p:txBody>
      </p:sp>
      <p:pic>
        <p:nvPicPr>
          <p:cNvPr id="3" name="Bild 2"/>
          <p:cNvPicPr>
            <a:picLocks noChangeAspect="1"/>
          </p:cNvPicPr>
          <p:nvPr/>
        </p:nvPicPr>
        <p:blipFill>
          <a:blip r:embed="rId3"/>
          <a:stretch>
            <a:fillRect/>
          </a:stretch>
        </p:blipFill>
        <p:spPr>
          <a:xfrm>
            <a:off x="467544" y="2282173"/>
            <a:ext cx="1708542" cy="2281436"/>
          </a:xfrm>
          <a:prstGeom prst="rect">
            <a:avLst/>
          </a:prstGeom>
        </p:spPr>
      </p:pic>
      <p:pic>
        <p:nvPicPr>
          <p:cNvPr id="4" name="Bild 3"/>
          <p:cNvPicPr>
            <a:picLocks noChangeAspect="1"/>
          </p:cNvPicPr>
          <p:nvPr/>
        </p:nvPicPr>
        <p:blipFill>
          <a:blip r:embed="rId4"/>
          <a:stretch>
            <a:fillRect/>
          </a:stretch>
        </p:blipFill>
        <p:spPr>
          <a:xfrm>
            <a:off x="5888023" y="2282173"/>
            <a:ext cx="2166888" cy="2166888"/>
          </a:xfrm>
          <a:prstGeom prst="rect">
            <a:avLst/>
          </a:prstGeom>
        </p:spPr>
      </p:pic>
      <p:sp>
        <p:nvSpPr>
          <p:cNvPr id="5" name="Textfeld 4"/>
          <p:cNvSpPr txBox="1"/>
          <p:nvPr/>
        </p:nvSpPr>
        <p:spPr>
          <a:xfrm>
            <a:off x="2483768" y="2337470"/>
            <a:ext cx="3384376" cy="2554545"/>
          </a:xfrm>
          <a:prstGeom prst="rect">
            <a:avLst/>
          </a:prstGeom>
          <a:noFill/>
        </p:spPr>
        <p:txBody>
          <a:bodyPr wrap="square" rtlCol="0">
            <a:spAutoFit/>
          </a:bodyPr>
          <a:lstStyle/>
          <a:p>
            <a:pPr marL="342900" indent="-342900">
              <a:buClr>
                <a:schemeClr val="accent1"/>
              </a:buClr>
              <a:buFont typeface="Wingdings" charset="2"/>
              <a:buChar char="§"/>
            </a:pPr>
            <a:r>
              <a:rPr lang="de-DE" sz="2000" dirty="0" smtClean="0">
                <a:latin typeface="Calibri" panose="020F0502020204030204" pitchFamily="34" charset="0"/>
              </a:rPr>
              <a:t>Unterschiedliche Arbeitsbereiche (für z. B. Geometrie, Funktionen, Tabellenkalkulation etc.)</a:t>
            </a:r>
          </a:p>
          <a:p>
            <a:pPr marL="342900" indent="-342900">
              <a:buClr>
                <a:schemeClr val="accent1"/>
              </a:buClr>
              <a:buFont typeface="Wingdings" charset="2"/>
              <a:buChar char="§"/>
            </a:pPr>
            <a:endParaRPr lang="de-DE" sz="2000" dirty="0" smtClean="0">
              <a:latin typeface="Calibri" panose="020F0502020204030204" pitchFamily="34" charset="0"/>
            </a:endParaRPr>
          </a:p>
          <a:p>
            <a:pPr marL="342900" indent="-342900">
              <a:buClr>
                <a:schemeClr val="accent1"/>
              </a:buClr>
              <a:buFont typeface="Wingdings" charset="2"/>
              <a:buChar char="§"/>
            </a:pPr>
            <a:r>
              <a:rPr lang="de-DE" sz="2000" dirty="0" smtClean="0">
                <a:latin typeface="Calibri" panose="020F0502020204030204" pitchFamily="34" charset="0"/>
              </a:rPr>
              <a:t>Dokumentenbasierte Systeme </a:t>
            </a:r>
            <a:endParaRPr lang="de-DE" sz="2000" dirty="0">
              <a:latin typeface="Calibri" panose="020F0502020204030204" pitchFamily="34" charset="0"/>
            </a:endParaRPr>
          </a:p>
          <a:p>
            <a:endParaRPr lang="de-DE" sz="2000" dirty="0" smtClean="0">
              <a:latin typeface="Calibri" panose="020F0502020204030204" pitchFamily="34" charset="0"/>
            </a:endParaRPr>
          </a:p>
        </p:txBody>
      </p:sp>
    </p:spTree>
    <p:extLst>
      <p:ext uri="{BB962C8B-B14F-4D97-AF65-F5344CB8AC3E}">
        <p14:creationId xmlns:p14="http://schemas.microsoft.com/office/powerpoint/2010/main" val="6675078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bwMode="auto">
          <a:xfrm>
            <a:off x="-263086" y="3673548"/>
            <a:ext cx="9011550" cy="2491756"/>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4" name="Titel 3"/>
          <p:cNvSpPr>
            <a:spLocks noGrp="1"/>
          </p:cNvSpPr>
          <p:nvPr>
            <p:ph type="title"/>
          </p:nvPr>
        </p:nvSpPr>
        <p:spPr/>
        <p:txBody>
          <a:bodyPr>
            <a:normAutofit fontScale="90000"/>
          </a:bodyPr>
          <a:lstStyle/>
          <a:p>
            <a:r>
              <a:rPr lang="de-DE" dirty="0"/>
              <a:t>Potenzblume</a:t>
            </a:r>
          </a:p>
        </p:txBody>
      </p:sp>
      <p:sp>
        <p:nvSpPr>
          <p:cNvPr id="6" name="Textfeld 5"/>
          <p:cNvSpPr txBox="1"/>
          <p:nvPr/>
        </p:nvSpPr>
        <p:spPr>
          <a:xfrm>
            <a:off x="324000" y="3825622"/>
            <a:ext cx="8300465" cy="2123658"/>
          </a:xfrm>
          <a:prstGeom prst="rect">
            <a:avLst/>
          </a:prstGeom>
          <a:noFill/>
        </p:spPr>
        <p:txBody>
          <a:bodyPr wrap="square" rtlCol="0">
            <a:spAutoFit/>
          </a:bodyPr>
          <a:lstStyle/>
          <a:p>
            <a:r>
              <a:rPr lang="de-DE" sz="2200" b="1" smtClean="0">
                <a:latin typeface="Calibri" panose="020F0502020204030204" pitchFamily="34" charset="0"/>
              </a:rPr>
              <a:t>Lösen </a:t>
            </a:r>
            <a:r>
              <a:rPr lang="de-DE" sz="2200" b="1" dirty="0">
                <a:latin typeface="Calibri" panose="020F0502020204030204" pitchFamily="34" charset="0"/>
              </a:rPr>
              <a:t>Sie diese Schüleraufgabe: </a:t>
            </a:r>
          </a:p>
          <a:p>
            <a:r>
              <a:rPr lang="de-DE" sz="2200" dirty="0">
                <a:latin typeface="Calibri" panose="020F0502020204030204" pitchFamily="34" charset="0"/>
              </a:rPr>
              <a:t>Diskutieren Sie das </a:t>
            </a:r>
            <a:r>
              <a:rPr lang="de-DE" sz="2200" dirty="0" smtClean="0">
                <a:latin typeface="Calibri" panose="020F0502020204030204" pitchFamily="34" charset="0"/>
              </a:rPr>
              <a:t>Potential </a:t>
            </a:r>
            <a:r>
              <a:rPr lang="de-DE" sz="2200" dirty="0">
                <a:latin typeface="Calibri" panose="020F0502020204030204" pitchFamily="34" charset="0"/>
              </a:rPr>
              <a:t>dieser Aufgabenstellung, </a:t>
            </a:r>
            <a:br>
              <a:rPr lang="de-DE" sz="2200" dirty="0">
                <a:latin typeface="Calibri" panose="020F0502020204030204" pitchFamily="34" charset="0"/>
              </a:rPr>
            </a:br>
            <a:r>
              <a:rPr lang="de-DE" sz="2200" dirty="0">
                <a:latin typeface="Calibri" panose="020F0502020204030204" pitchFamily="34" charset="0"/>
              </a:rPr>
              <a:t>zum Beispiel hinsichtlich:</a:t>
            </a:r>
          </a:p>
          <a:p>
            <a:pPr marL="914400" lvl="1" indent="-457200">
              <a:buClr>
                <a:schemeClr val="tx2"/>
              </a:buClr>
              <a:buFont typeface="Wingdings" charset="2"/>
              <a:buChar char="§"/>
            </a:pPr>
            <a:r>
              <a:rPr lang="de-DE" sz="2200" dirty="0">
                <a:latin typeface="Calibri" panose="020F0502020204030204" pitchFamily="34" charset="0"/>
              </a:rPr>
              <a:t>der genannten Aspekte zum Mehrwert des Rechnereinsatzes</a:t>
            </a:r>
          </a:p>
          <a:p>
            <a:pPr marL="914400" lvl="1" indent="-457200">
              <a:buClr>
                <a:schemeClr val="tx2"/>
              </a:buClr>
              <a:buFont typeface="Wingdings" charset="2"/>
              <a:buChar char="§"/>
            </a:pPr>
            <a:r>
              <a:rPr lang="de-DE" sz="2200" dirty="0">
                <a:latin typeface="Calibri" panose="020F0502020204030204" pitchFamily="34" charset="0"/>
              </a:rPr>
              <a:t>verschiedener Darstellungen / Darstellungswechsel </a:t>
            </a:r>
          </a:p>
          <a:p>
            <a:pPr marL="914400" lvl="1" indent="-457200">
              <a:buClr>
                <a:schemeClr val="tx2"/>
              </a:buClr>
              <a:buFont typeface="Wingdings" charset="2"/>
              <a:buChar char="§"/>
            </a:pPr>
            <a:r>
              <a:rPr lang="de-DE" sz="2200" dirty="0">
                <a:latin typeface="Calibri" panose="020F0502020204030204" pitchFamily="34" charset="0"/>
              </a:rPr>
              <a:t>der Grundvorstellungen einer Funktion</a:t>
            </a:r>
          </a:p>
        </p:txBody>
      </p:sp>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5077" y="578985"/>
            <a:ext cx="3579371" cy="2896715"/>
          </a:xfrm>
          <a:prstGeom prst="rect">
            <a:avLst/>
          </a:prstGeom>
          <a:noFill/>
          <a:ln>
            <a:solidFill>
              <a:srgbClr val="327A87"/>
            </a:solidFill>
          </a:ln>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8" name="Rechteck 7"/>
          <p:cNvSpPr/>
          <p:nvPr/>
        </p:nvSpPr>
        <p:spPr bwMode="auto">
          <a:xfrm>
            <a:off x="-180528" y="1146400"/>
            <a:ext cx="4392488" cy="1008890"/>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buFont typeface="Arial" charset="0"/>
              <a:buChar char="•"/>
            </a:pPr>
            <a:endParaRPr lang="en-GB" sz="2000" dirty="0">
              <a:latin typeface="Calibri" panose="020F0502020204030204" pitchFamily="34" charset="0"/>
            </a:endParaRPr>
          </a:p>
        </p:txBody>
      </p:sp>
      <p:sp>
        <p:nvSpPr>
          <p:cNvPr id="11" name="Rechteck 10"/>
          <p:cNvSpPr/>
          <p:nvPr/>
        </p:nvSpPr>
        <p:spPr>
          <a:xfrm>
            <a:off x="600075" y="1291407"/>
            <a:ext cx="3467869" cy="769441"/>
          </a:xfrm>
          <a:prstGeom prst="rect">
            <a:avLst/>
          </a:prstGeom>
        </p:spPr>
        <p:txBody>
          <a:bodyPr wrap="square">
            <a:spAutoFit/>
          </a:bodyPr>
          <a:lstStyle/>
          <a:p>
            <a:pPr algn="ctr"/>
            <a:r>
              <a:rPr lang="de-DE" sz="2200" i="1" dirty="0">
                <a:latin typeface="Calibri" panose="020F0502020204030204" pitchFamily="34" charset="0"/>
              </a:rPr>
              <a:t>„Erzeuge das Bild </a:t>
            </a:r>
            <a:br>
              <a:rPr lang="de-DE" sz="2200" i="1" dirty="0">
                <a:latin typeface="Calibri" panose="020F0502020204030204" pitchFamily="34" charset="0"/>
              </a:rPr>
            </a:br>
            <a:r>
              <a:rPr lang="de-DE" sz="2200" i="1" dirty="0">
                <a:latin typeface="Calibri" panose="020F0502020204030204" pitchFamily="34" charset="0"/>
              </a:rPr>
              <a:t>auf dem Bildschirm!“</a:t>
            </a:r>
          </a:p>
        </p:txBody>
      </p:sp>
    </p:spTree>
    <p:extLst>
      <p:ext uri="{BB962C8B-B14F-4D97-AF65-F5344CB8AC3E}">
        <p14:creationId xmlns:p14="http://schemas.microsoft.com/office/powerpoint/2010/main" val="75418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80527" y="3762376"/>
            <a:ext cx="8064896" cy="53072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sz="2500" dirty="0"/>
              <a:t>Informationen zum DZLM</a:t>
            </a:r>
          </a:p>
          <a:p>
            <a:pPr marL="514350" indent="-514350">
              <a:buClr>
                <a:srgbClr val="327A86"/>
              </a:buClr>
              <a:buAutoNum type="arabicPeriod"/>
            </a:pPr>
            <a:r>
              <a:rPr lang="de-DE" sz="2500" dirty="0"/>
              <a:t>Überblick über das Modul &amp; den heutigen Tag</a:t>
            </a:r>
          </a:p>
          <a:p>
            <a:pPr marL="514350" indent="-514350">
              <a:buClr>
                <a:srgbClr val="327A86"/>
              </a:buClr>
              <a:buAutoNum type="arabicPeriod"/>
            </a:pPr>
            <a:r>
              <a:rPr lang="de-DE" sz="2500" dirty="0"/>
              <a:t>Zum Mehrwert des </a:t>
            </a:r>
            <a:r>
              <a:rPr lang="de-DE" sz="2500" dirty="0" smtClean="0"/>
              <a:t>Rechnereinsatzes</a:t>
            </a:r>
          </a:p>
          <a:p>
            <a:pPr marL="514350" indent="-514350">
              <a:buClr>
                <a:srgbClr val="327A86"/>
              </a:buClr>
              <a:buAutoNum type="arabicPeriod"/>
            </a:pPr>
            <a:r>
              <a:rPr lang="de-DE" sz="2500" dirty="0" smtClean="0"/>
              <a:t>Einstieg in das Arbeiten mit dem Rechner</a:t>
            </a:r>
            <a:endParaRPr lang="de-DE" sz="2500" dirty="0"/>
          </a:p>
          <a:p>
            <a:pPr marL="514350" indent="-514350">
              <a:buClr>
                <a:srgbClr val="327A86"/>
              </a:buClr>
              <a:buAutoNum type="arabicPeriod"/>
            </a:pPr>
            <a:r>
              <a:rPr lang="de-DE" sz="2500" dirty="0">
                <a:solidFill>
                  <a:schemeClr val="tx2"/>
                </a:solidFill>
              </a:rPr>
              <a:t>Zu den Gefahren des </a:t>
            </a:r>
            <a:r>
              <a:rPr lang="de-DE" sz="2500" dirty="0" smtClean="0">
                <a:solidFill>
                  <a:schemeClr val="tx2"/>
                </a:solidFill>
              </a:rPr>
              <a:t>Rechnereinsatzes</a:t>
            </a:r>
          </a:p>
          <a:p>
            <a:pPr marL="514350" indent="-514350">
              <a:buClr>
                <a:srgbClr val="327A86"/>
              </a:buClr>
              <a:buAutoNum type="arabicPeriod"/>
            </a:pPr>
            <a:r>
              <a:rPr lang="de-DE" sz="2500" dirty="0" smtClean="0"/>
              <a:t>Aufgabenpool</a:t>
            </a:r>
          </a:p>
        </p:txBody>
      </p:sp>
    </p:spTree>
    <p:extLst>
      <p:ext uri="{BB962C8B-B14F-4D97-AF65-F5344CB8AC3E}">
        <p14:creationId xmlns:p14="http://schemas.microsoft.com/office/powerpoint/2010/main" val="335046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bwMode="auto">
          <a:xfrm>
            <a:off x="-150222" y="1314495"/>
            <a:ext cx="8898686" cy="962377"/>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6" name="Titel 5"/>
          <p:cNvSpPr>
            <a:spLocks noGrp="1"/>
          </p:cNvSpPr>
          <p:nvPr>
            <p:ph type="title"/>
          </p:nvPr>
        </p:nvSpPr>
        <p:spPr/>
        <p:txBody>
          <a:bodyPr>
            <a:normAutofit fontScale="90000"/>
          </a:bodyPr>
          <a:lstStyle/>
          <a:p>
            <a:r>
              <a:rPr lang="de-DE" dirty="0"/>
              <a:t>Zu den Gefahren des Rechnereinsatzes</a:t>
            </a:r>
          </a:p>
        </p:txBody>
      </p:sp>
      <p:sp>
        <p:nvSpPr>
          <p:cNvPr id="17" name="Textfeld 16"/>
          <p:cNvSpPr txBox="1"/>
          <p:nvPr/>
        </p:nvSpPr>
        <p:spPr>
          <a:xfrm>
            <a:off x="324000" y="1379744"/>
            <a:ext cx="8300465" cy="769441"/>
          </a:xfrm>
          <a:prstGeom prst="rect">
            <a:avLst/>
          </a:prstGeom>
          <a:noFill/>
        </p:spPr>
        <p:txBody>
          <a:bodyPr wrap="square" rtlCol="0">
            <a:spAutoFit/>
          </a:bodyPr>
          <a:lstStyle/>
          <a:p>
            <a:r>
              <a:rPr lang="de-DE" sz="2200" dirty="0" smtClean="0">
                <a:latin typeface="Calibri" panose="020F0502020204030204" pitchFamily="34" charset="0"/>
              </a:rPr>
              <a:t>Bitte </a:t>
            </a:r>
            <a:r>
              <a:rPr lang="de-DE" sz="2200" dirty="0">
                <a:latin typeface="Calibri" panose="020F0502020204030204" pitchFamily="34" charset="0"/>
              </a:rPr>
              <a:t>nutzen Sie </a:t>
            </a:r>
            <a:r>
              <a:rPr lang="de-DE" sz="2200" dirty="0" err="1">
                <a:latin typeface="Calibri" panose="020F0502020204030204" pitchFamily="34" charset="0"/>
              </a:rPr>
              <a:t>Pingo</a:t>
            </a:r>
            <a:r>
              <a:rPr lang="de-DE" sz="2200" dirty="0">
                <a:latin typeface="Calibri" panose="020F0502020204030204" pitchFamily="34" charset="0"/>
              </a:rPr>
              <a:t> und geben Sie an, ob Sie der jeweiligen Aussage eher zustimmen (Ja) oder </a:t>
            </a:r>
            <a:r>
              <a:rPr lang="de-DE" sz="2200" dirty="0" smtClean="0">
                <a:latin typeface="Calibri" panose="020F0502020204030204" pitchFamily="34" charset="0"/>
              </a:rPr>
              <a:t>sie eher </a:t>
            </a:r>
            <a:r>
              <a:rPr lang="de-DE" sz="2200" dirty="0">
                <a:latin typeface="Calibri" panose="020F0502020204030204" pitchFamily="34" charset="0"/>
              </a:rPr>
              <a:t>ablehnen (Nein).</a:t>
            </a:r>
          </a:p>
        </p:txBody>
      </p:sp>
      <p:sp>
        <p:nvSpPr>
          <p:cNvPr id="12" name="Abgerundete rechteckige Legende 11"/>
          <p:cNvSpPr/>
          <p:nvPr/>
        </p:nvSpPr>
        <p:spPr>
          <a:xfrm flipH="1">
            <a:off x="467544" y="4509120"/>
            <a:ext cx="2448272" cy="1512168"/>
          </a:xfrm>
          <a:prstGeom prst="wedgeRoundRectCallout">
            <a:avLst>
              <a:gd name="adj1" fmla="val -38360"/>
              <a:gd name="adj2" fmla="val -73838"/>
              <a:gd name="adj3" fmla="val 16667"/>
            </a:avLst>
          </a:prstGeom>
          <a:solidFill>
            <a:srgbClr val="84AFB6"/>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r>
              <a:rPr lang="de-DE" sz="1800" b="1" dirty="0" smtClean="0">
                <a:solidFill>
                  <a:schemeClr val="bg1"/>
                </a:solidFill>
                <a:latin typeface="Calibri" panose="020F0502020204030204" pitchFamily="34" charset="0"/>
                <a:cs typeface="Calibri" panose="020F0502020204030204" pitchFamily="34" charset="0"/>
              </a:rPr>
              <a:t>(A)</a:t>
            </a:r>
          </a:p>
          <a:p>
            <a:pPr algn="ctr" defTabSz="457200" fontAlgn="auto">
              <a:spcBef>
                <a:spcPts val="0"/>
              </a:spcBef>
              <a:spcAft>
                <a:spcPts val="0"/>
              </a:spcAft>
            </a:pPr>
            <a:r>
              <a:rPr lang="de-DE" sz="1800" b="1" dirty="0" smtClean="0">
                <a:solidFill>
                  <a:schemeClr val="bg1"/>
                </a:solidFill>
                <a:latin typeface="Calibri" panose="020F0502020204030204" pitchFamily="34" charset="0"/>
                <a:cs typeface="Calibri" panose="020F0502020204030204" pitchFamily="34" charset="0"/>
              </a:rPr>
              <a:t>Mit </a:t>
            </a:r>
            <a:r>
              <a:rPr lang="de-DE" sz="1800" b="1" dirty="0">
                <a:solidFill>
                  <a:schemeClr val="bg1"/>
                </a:solidFill>
                <a:latin typeface="Calibri" panose="020F0502020204030204" pitchFamily="34" charset="0"/>
                <a:cs typeface="Calibri" panose="020F0502020204030204" pitchFamily="34" charset="0"/>
              </a:rPr>
              <a:t>CAS lernen </a:t>
            </a:r>
            <a:r>
              <a:rPr lang="de-DE" sz="1800" b="1" dirty="0" err="1" smtClean="0">
                <a:solidFill>
                  <a:schemeClr val="bg1"/>
                </a:solidFill>
                <a:latin typeface="Calibri" panose="020F0502020204030204" pitchFamily="34" charset="0"/>
                <a:cs typeface="Calibri" panose="020F0502020204030204" pitchFamily="34" charset="0"/>
              </a:rPr>
              <a:t>SchülerInnen</a:t>
            </a:r>
            <a:r>
              <a:rPr lang="de-DE" sz="1800" b="1" dirty="0" smtClean="0">
                <a:solidFill>
                  <a:schemeClr val="bg1"/>
                </a:solidFill>
                <a:latin typeface="Calibri" panose="020F0502020204030204" pitchFamily="34" charset="0"/>
                <a:cs typeface="Calibri" panose="020F0502020204030204" pitchFamily="34" charset="0"/>
              </a:rPr>
              <a:t> </a:t>
            </a:r>
            <a:r>
              <a:rPr lang="de-DE" sz="1800" b="1" dirty="0">
                <a:solidFill>
                  <a:schemeClr val="bg1"/>
                </a:solidFill>
                <a:latin typeface="Calibri" panose="020F0502020204030204" pitchFamily="34" charset="0"/>
                <a:cs typeface="Calibri" panose="020F0502020204030204" pitchFamily="34" charset="0"/>
              </a:rPr>
              <a:t>leichter mit Variablen umzugehen. </a:t>
            </a:r>
          </a:p>
        </p:txBody>
      </p:sp>
      <p:sp>
        <p:nvSpPr>
          <p:cNvPr id="13" name="Abgerundete rechteckige Legende 12"/>
          <p:cNvSpPr/>
          <p:nvPr/>
        </p:nvSpPr>
        <p:spPr>
          <a:xfrm flipH="1">
            <a:off x="3131840" y="5013176"/>
            <a:ext cx="2304256" cy="1224136"/>
          </a:xfrm>
          <a:prstGeom prst="wedgeRoundRectCallout">
            <a:avLst>
              <a:gd name="adj1" fmla="val -20026"/>
              <a:gd name="adj2" fmla="val -103274"/>
              <a:gd name="adj3" fmla="val 16667"/>
            </a:avLst>
          </a:prstGeom>
          <a:solidFill>
            <a:srgbClr val="84AFB6"/>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r>
              <a:rPr lang="de-DE" sz="1800" b="1" dirty="0" smtClean="0">
                <a:solidFill>
                  <a:schemeClr val="bg1"/>
                </a:solidFill>
                <a:latin typeface="Calibri" panose="020F0502020204030204" pitchFamily="34" charset="0"/>
                <a:cs typeface="Calibri" panose="020F0502020204030204" pitchFamily="34" charset="0"/>
              </a:rPr>
              <a:t>(B)</a:t>
            </a:r>
          </a:p>
          <a:p>
            <a:pPr algn="ctr" defTabSz="457200" fontAlgn="auto">
              <a:spcBef>
                <a:spcPts val="0"/>
              </a:spcBef>
              <a:spcAft>
                <a:spcPts val="0"/>
              </a:spcAft>
            </a:pPr>
            <a:r>
              <a:rPr lang="de-DE" sz="1800" b="1" dirty="0" smtClean="0">
                <a:solidFill>
                  <a:schemeClr val="bg1"/>
                </a:solidFill>
                <a:latin typeface="Calibri" panose="020F0502020204030204" pitchFamily="34" charset="0"/>
                <a:cs typeface="Calibri" panose="020F0502020204030204" pitchFamily="34" charset="0"/>
              </a:rPr>
              <a:t>Mit </a:t>
            </a:r>
            <a:r>
              <a:rPr lang="de-DE" sz="1800" b="1" dirty="0">
                <a:solidFill>
                  <a:schemeClr val="bg1"/>
                </a:solidFill>
                <a:latin typeface="Calibri" panose="020F0502020204030204" pitchFamily="34" charset="0"/>
                <a:cs typeface="Calibri" panose="020F0502020204030204" pitchFamily="34" charset="0"/>
              </a:rPr>
              <a:t>CAS erzielt man mehr Kompetenzen.</a:t>
            </a:r>
          </a:p>
        </p:txBody>
      </p:sp>
      <p:sp>
        <p:nvSpPr>
          <p:cNvPr id="16" name="Abgerundete rechteckige Legende 15"/>
          <p:cNvSpPr/>
          <p:nvPr/>
        </p:nvSpPr>
        <p:spPr>
          <a:xfrm flipH="1">
            <a:off x="5707799" y="4401108"/>
            <a:ext cx="2665912" cy="1522444"/>
          </a:xfrm>
          <a:prstGeom prst="wedgeRoundRectCallout">
            <a:avLst>
              <a:gd name="adj1" fmla="val -17944"/>
              <a:gd name="adj2" fmla="val 95821"/>
              <a:gd name="adj3" fmla="val 16667"/>
            </a:avLst>
          </a:prstGeom>
          <a:solidFill>
            <a:srgbClr val="84AFB6"/>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r>
              <a:rPr lang="de-DE" sz="1800" b="1" dirty="0" smtClean="0">
                <a:solidFill>
                  <a:schemeClr val="bg1"/>
                </a:solidFill>
                <a:latin typeface="Calibri" panose="020F0502020204030204" pitchFamily="34" charset="0"/>
                <a:cs typeface="Calibri" panose="020F0502020204030204" pitchFamily="34" charset="0"/>
              </a:rPr>
              <a:t>(C)</a:t>
            </a:r>
          </a:p>
          <a:p>
            <a:pPr algn="ctr" defTabSz="457200" fontAlgn="auto">
              <a:spcBef>
                <a:spcPts val="0"/>
              </a:spcBef>
              <a:spcAft>
                <a:spcPts val="0"/>
              </a:spcAft>
            </a:pPr>
            <a:r>
              <a:rPr lang="de-DE" sz="1800" b="1" dirty="0" smtClean="0">
                <a:solidFill>
                  <a:schemeClr val="bg1"/>
                </a:solidFill>
                <a:latin typeface="Calibri" panose="020F0502020204030204" pitchFamily="34" charset="0"/>
                <a:cs typeface="Calibri" panose="020F0502020204030204" pitchFamily="34" charset="0"/>
              </a:rPr>
              <a:t>Mit </a:t>
            </a:r>
            <a:r>
              <a:rPr lang="de-DE" sz="1800" b="1" dirty="0">
                <a:solidFill>
                  <a:schemeClr val="bg1"/>
                </a:solidFill>
                <a:latin typeface="Calibri" panose="020F0502020204030204" pitchFamily="34" charset="0"/>
                <a:cs typeface="Calibri" panose="020F0502020204030204" pitchFamily="34" charset="0"/>
              </a:rPr>
              <a:t>CAS verlernen </a:t>
            </a:r>
            <a:r>
              <a:rPr lang="de-DE" sz="1800" b="1" dirty="0" err="1" smtClean="0">
                <a:solidFill>
                  <a:schemeClr val="bg1"/>
                </a:solidFill>
                <a:latin typeface="Calibri" panose="020F0502020204030204" pitchFamily="34" charset="0"/>
                <a:cs typeface="Calibri" panose="020F0502020204030204" pitchFamily="34" charset="0"/>
              </a:rPr>
              <a:t>SchülerInnen</a:t>
            </a:r>
            <a:r>
              <a:rPr lang="de-DE" sz="1800" b="1" dirty="0" smtClean="0">
                <a:solidFill>
                  <a:schemeClr val="bg1"/>
                </a:solidFill>
                <a:latin typeface="Calibri" panose="020F0502020204030204" pitchFamily="34" charset="0"/>
                <a:cs typeface="Calibri" panose="020F0502020204030204" pitchFamily="34" charset="0"/>
              </a:rPr>
              <a:t> </a:t>
            </a:r>
            <a:r>
              <a:rPr lang="de-DE" sz="1800" b="1" dirty="0">
                <a:solidFill>
                  <a:schemeClr val="bg1"/>
                </a:solidFill>
                <a:latin typeface="Calibri" panose="020F0502020204030204" pitchFamily="34" charset="0"/>
                <a:cs typeface="Calibri" panose="020F0502020204030204" pitchFamily="34" charset="0"/>
              </a:rPr>
              <a:t>Mathematik im Kopf und per Hand.</a:t>
            </a:r>
          </a:p>
        </p:txBody>
      </p:sp>
      <p:sp>
        <p:nvSpPr>
          <p:cNvPr id="19" name="Abgerundete rechteckige Legende 18"/>
          <p:cNvSpPr/>
          <p:nvPr/>
        </p:nvSpPr>
        <p:spPr>
          <a:xfrm flipH="1">
            <a:off x="6804247" y="2682920"/>
            <a:ext cx="2255167" cy="1466160"/>
          </a:xfrm>
          <a:prstGeom prst="wedgeRoundRectCallout">
            <a:avLst>
              <a:gd name="adj1" fmla="val 67113"/>
              <a:gd name="adj2" fmla="val -30376"/>
              <a:gd name="adj3" fmla="val 16667"/>
            </a:avLst>
          </a:prstGeom>
          <a:solidFill>
            <a:srgbClr val="84AFB6"/>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r>
              <a:rPr lang="de-DE" sz="1800" b="1" dirty="0" smtClean="0">
                <a:solidFill>
                  <a:schemeClr val="bg1"/>
                </a:solidFill>
                <a:latin typeface="Calibri" panose="020F0502020204030204" pitchFamily="34" charset="0"/>
                <a:cs typeface="Calibri" panose="020F0502020204030204" pitchFamily="34" charset="0"/>
              </a:rPr>
              <a:t>(D)</a:t>
            </a:r>
          </a:p>
          <a:p>
            <a:pPr algn="ctr" defTabSz="457200" fontAlgn="auto">
              <a:spcBef>
                <a:spcPts val="0"/>
              </a:spcBef>
              <a:spcAft>
                <a:spcPts val="0"/>
              </a:spcAft>
            </a:pPr>
            <a:r>
              <a:rPr lang="de-DE" sz="1800" b="1" dirty="0" smtClean="0">
                <a:solidFill>
                  <a:schemeClr val="bg1"/>
                </a:solidFill>
                <a:latin typeface="Calibri" panose="020F0502020204030204" pitchFamily="34" charset="0"/>
                <a:cs typeface="Calibri" panose="020F0502020204030204" pitchFamily="34" charset="0"/>
              </a:rPr>
              <a:t>CAS </a:t>
            </a:r>
            <a:r>
              <a:rPr lang="de-DE" sz="1800" b="1" dirty="0">
                <a:solidFill>
                  <a:schemeClr val="bg1"/>
                </a:solidFill>
                <a:latin typeface="Calibri" panose="020F0502020204030204" pitchFamily="34" charset="0"/>
                <a:cs typeface="Calibri" panose="020F0502020204030204" pitchFamily="34" charset="0"/>
              </a:rPr>
              <a:t>ist viel zu mächtig, das verwirrt </a:t>
            </a:r>
            <a:r>
              <a:rPr lang="de-DE" sz="1800" b="1" dirty="0" err="1" smtClean="0">
                <a:solidFill>
                  <a:schemeClr val="bg1"/>
                </a:solidFill>
                <a:latin typeface="Calibri" panose="020F0502020204030204" pitchFamily="34" charset="0"/>
                <a:cs typeface="Calibri" panose="020F0502020204030204" pitchFamily="34" charset="0"/>
              </a:rPr>
              <a:t>SchülerInnen</a:t>
            </a:r>
            <a:r>
              <a:rPr lang="de-DE" sz="1800" b="1" dirty="0" smtClean="0">
                <a:solidFill>
                  <a:schemeClr val="bg1"/>
                </a:solidFill>
                <a:latin typeface="Calibri" panose="020F0502020204030204" pitchFamily="34" charset="0"/>
                <a:cs typeface="Calibri" panose="020F0502020204030204" pitchFamily="34" charset="0"/>
              </a:rPr>
              <a:t> </a:t>
            </a:r>
            <a:r>
              <a:rPr lang="de-DE" sz="1800" b="1" dirty="0">
                <a:solidFill>
                  <a:schemeClr val="bg1"/>
                </a:solidFill>
                <a:latin typeface="Calibri" panose="020F0502020204030204" pitchFamily="34" charset="0"/>
                <a:cs typeface="Calibri" panose="020F0502020204030204" pitchFamily="34" charset="0"/>
              </a:rPr>
              <a:t>nur.</a:t>
            </a:r>
          </a:p>
        </p:txBody>
      </p:sp>
    </p:spTree>
    <p:extLst>
      <p:ext uri="{BB962C8B-B14F-4D97-AF65-F5344CB8AC3E}">
        <p14:creationId xmlns:p14="http://schemas.microsoft.com/office/powerpoint/2010/main" val="1869279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6" grpId="0" animBg="1"/>
      <p:bldP spid="1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Chancen und Risiken </a:t>
            </a:r>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1500490944"/>
              </p:ext>
            </p:extLst>
          </p:nvPr>
        </p:nvGraphicFramePr>
        <p:xfrm>
          <a:off x="1487996" y="1988840"/>
          <a:ext cx="6096000" cy="101092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smtClean="0">
                          <a:solidFill>
                            <a:schemeClr val="lt1"/>
                          </a:solidFill>
                          <a:effectLst/>
                          <a:latin typeface="Calibri" charset="0"/>
                          <a:ea typeface="Calibri" charset="0"/>
                          <a:cs typeface="Calibri" charset="0"/>
                        </a:rPr>
                        <a:t>Chancen und Hoffnungen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smtClean="0">
                          <a:solidFill>
                            <a:schemeClr val="lt1"/>
                          </a:solidFill>
                          <a:effectLst/>
                          <a:latin typeface="Calibri" charset="0"/>
                          <a:ea typeface="Calibri" charset="0"/>
                          <a:cs typeface="Calibri" charset="0"/>
                        </a:rPr>
                        <a:t>Risiken und Abhilfe</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Entlastung von Kalkül und Algorithmen</a:t>
                      </a:r>
                    </a:p>
                  </a:txBody>
                  <a:tcPr/>
                </a:tc>
                <a:tc>
                  <a:txBody>
                    <a:bodyPr/>
                    <a:lstStyle/>
                    <a:p>
                      <a:r>
                        <a:rPr lang="de-DE" sz="1800" kern="1200" dirty="0" smtClean="0">
                          <a:solidFill>
                            <a:schemeClr val="dk1"/>
                          </a:solidFill>
                          <a:effectLst/>
                          <a:latin typeface="Calibri" charset="0"/>
                          <a:ea typeface="Calibri" charset="0"/>
                          <a:cs typeface="Calibri" charset="0"/>
                        </a:rPr>
                        <a:t>Weniger Verständnis für die Funktion</a:t>
                      </a:r>
                      <a:r>
                        <a:rPr lang="de-DE" sz="1800" kern="1200" baseline="0" dirty="0" smtClean="0">
                          <a:solidFill>
                            <a:schemeClr val="dk1"/>
                          </a:solidFill>
                          <a:effectLst/>
                          <a:latin typeface="Calibri" charset="0"/>
                          <a:ea typeface="Calibri" charset="0"/>
                          <a:cs typeface="Calibri" charset="0"/>
                        </a:rPr>
                        <a:t> </a:t>
                      </a:r>
                      <a:r>
                        <a:rPr lang="de-DE" sz="1800" kern="1200" dirty="0" smtClean="0">
                          <a:solidFill>
                            <a:schemeClr val="dk1"/>
                          </a:solidFill>
                          <a:effectLst/>
                          <a:latin typeface="Calibri" charset="0"/>
                          <a:ea typeface="Calibri" charset="0"/>
                          <a:cs typeface="Calibri" charset="0"/>
                        </a:rPr>
                        <a:t>dieser Algorithmen</a:t>
                      </a:r>
                    </a:p>
                  </a:txBody>
                  <a:tcPr/>
                </a:tc>
              </a:tr>
            </a:tbl>
          </a:graphicData>
        </a:graphic>
      </p:graphicFrame>
    </p:spTree>
    <p:extLst>
      <p:ext uri="{BB962C8B-B14F-4D97-AF65-F5344CB8AC3E}">
        <p14:creationId xmlns:p14="http://schemas.microsoft.com/office/powerpoint/2010/main" val="1482439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Chancen und Risiken </a:t>
            </a:r>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973455146"/>
              </p:ext>
            </p:extLst>
          </p:nvPr>
        </p:nvGraphicFramePr>
        <p:xfrm>
          <a:off x="1487996" y="1988840"/>
          <a:ext cx="6096000" cy="138176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smtClean="0">
                          <a:solidFill>
                            <a:schemeClr val="lt1"/>
                          </a:solidFill>
                          <a:effectLst/>
                          <a:latin typeface="Calibri" charset="0"/>
                          <a:ea typeface="Calibri" charset="0"/>
                          <a:cs typeface="Calibri" charset="0"/>
                        </a:rPr>
                        <a:t>Chancen und Hoffnungen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smtClean="0">
                          <a:solidFill>
                            <a:schemeClr val="lt1"/>
                          </a:solidFill>
                          <a:effectLst/>
                          <a:latin typeface="Calibri" charset="0"/>
                          <a:ea typeface="Calibri" charset="0"/>
                          <a:cs typeface="Calibri" charset="0"/>
                        </a:rPr>
                        <a:t>Risiken und Abhilfe</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Entlastung von Kalkül und Algorithmen</a:t>
                      </a:r>
                    </a:p>
                  </a:txBody>
                  <a:tcPr/>
                </a:tc>
                <a:tc>
                  <a:txBody>
                    <a:bodyPr/>
                    <a:lstStyle/>
                    <a:p>
                      <a:r>
                        <a:rPr lang="de-DE" sz="1800" kern="1200" dirty="0" smtClean="0">
                          <a:solidFill>
                            <a:schemeClr val="dk1"/>
                          </a:solidFill>
                          <a:effectLst/>
                          <a:latin typeface="Calibri" charset="0"/>
                          <a:ea typeface="Calibri" charset="0"/>
                          <a:cs typeface="Calibri" charset="0"/>
                        </a:rPr>
                        <a:t>Weniger Verständnis für die Funktion</a:t>
                      </a:r>
                      <a:r>
                        <a:rPr lang="de-DE" sz="1800" kern="1200" baseline="0" dirty="0" smtClean="0">
                          <a:solidFill>
                            <a:schemeClr val="dk1"/>
                          </a:solidFill>
                          <a:effectLst/>
                          <a:latin typeface="Calibri" charset="0"/>
                          <a:ea typeface="Calibri" charset="0"/>
                          <a:cs typeface="Calibri" charset="0"/>
                        </a:rPr>
                        <a:t> </a:t>
                      </a:r>
                      <a:r>
                        <a:rPr lang="de-DE" sz="1800" kern="1200" dirty="0" smtClean="0">
                          <a:solidFill>
                            <a:schemeClr val="dk1"/>
                          </a:solidFill>
                          <a:effectLst/>
                          <a:latin typeface="Calibri" charset="0"/>
                          <a:ea typeface="Calibri" charset="0"/>
                          <a:cs typeface="Calibri" charset="0"/>
                        </a:rPr>
                        <a:t>dieser Algorithmen</a:t>
                      </a:r>
                    </a:p>
                  </a:txBody>
                  <a:tcPr/>
                </a:tc>
              </a:tr>
              <a:tr h="370840">
                <a:tc>
                  <a:txBody>
                    <a:bodyPr/>
                    <a:lstStyle/>
                    <a:p>
                      <a:r>
                        <a:rPr lang="de-DE" sz="1800" kern="1200" dirty="0" smtClean="0">
                          <a:solidFill>
                            <a:schemeClr val="dk1"/>
                          </a:solidFill>
                          <a:effectLst/>
                          <a:latin typeface="Calibri" charset="0"/>
                          <a:ea typeface="Calibri" charset="0"/>
                          <a:cs typeface="Calibri" charset="0"/>
                        </a:rPr>
                        <a:t>Interaktivität und „Dynamik“</a:t>
                      </a:r>
                      <a:endParaRPr lang="de-DE" sz="1800" kern="1200" dirty="0">
                        <a:solidFill>
                          <a:schemeClr val="dk1"/>
                        </a:solidFill>
                        <a:effectLst/>
                        <a:latin typeface="Calibri" charset="0"/>
                        <a:ea typeface="Calibri" charset="0"/>
                        <a:cs typeface="Calibri" charset="0"/>
                      </a:endParaRPr>
                    </a:p>
                  </a:txBody>
                  <a:tcPr/>
                </a:tc>
                <a:tc>
                  <a:txBody>
                    <a:bodyPr/>
                    <a:lstStyle/>
                    <a:p>
                      <a:r>
                        <a:rPr lang="de-DE" sz="1800" kern="1200" dirty="0" smtClean="0">
                          <a:solidFill>
                            <a:schemeClr val="dk1"/>
                          </a:solidFill>
                          <a:effectLst/>
                          <a:latin typeface="Calibri" charset="0"/>
                          <a:ea typeface="Calibri" charset="0"/>
                          <a:cs typeface="Calibri" charset="0"/>
                        </a:rPr>
                        <a:t>Beschleunigung</a:t>
                      </a:r>
                    </a:p>
                  </a:txBody>
                  <a:tcPr/>
                </a:tc>
              </a:tr>
            </a:tbl>
          </a:graphicData>
        </a:graphic>
      </p:graphicFrame>
    </p:spTree>
    <p:extLst>
      <p:ext uri="{BB962C8B-B14F-4D97-AF65-F5344CB8AC3E}">
        <p14:creationId xmlns:p14="http://schemas.microsoft.com/office/powerpoint/2010/main" val="11384207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Chancen und Risiken </a:t>
            </a:r>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1492613650"/>
              </p:ext>
            </p:extLst>
          </p:nvPr>
        </p:nvGraphicFramePr>
        <p:xfrm>
          <a:off x="1487996" y="1988840"/>
          <a:ext cx="6096000" cy="175260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smtClean="0">
                          <a:solidFill>
                            <a:schemeClr val="lt1"/>
                          </a:solidFill>
                          <a:effectLst/>
                          <a:latin typeface="Calibri" charset="0"/>
                          <a:ea typeface="Calibri" charset="0"/>
                          <a:cs typeface="Calibri" charset="0"/>
                        </a:rPr>
                        <a:t>Chancen und Hoffnungen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smtClean="0">
                          <a:solidFill>
                            <a:schemeClr val="lt1"/>
                          </a:solidFill>
                          <a:effectLst/>
                          <a:latin typeface="Calibri" charset="0"/>
                          <a:ea typeface="Calibri" charset="0"/>
                          <a:cs typeface="Calibri" charset="0"/>
                        </a:rPr>
                        <a:t>Risiken und Abhilfe</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Entlastung von Kalkül und Algorithmen</a:t>
                      </a:r>
                    </a:p>
                  </a:txBody>
                  <a:tcPr/>
                </a:tc>
                <a:tc>
                  <a:txBody>
                    <a:bodyPr/>
                    <a:lstStyle/>
                    <a:p>
                      <a:r>
                        <a:rPr lang="de-DE" sz="1800" kern="1200" dirty="0" smtClean="0">
                          <a:solidFill>
                            <a:schemeClr val="dk1"/>
                          </a:solidFill>
                          <a:effectLst/>
                          <a:latin typeface="Calibri" charset="0"/>
                          <a:ea typeface="Calibri" charset="0"/>
                          <a:cs typeface="Calibri" charset="0"/>
                        </a:rPr>
                        <a:t>Weniger Verständnis für die Funktion</a:t>
                      </a:r>
                      <a:r>
                        <a:rPr lang="de-DE" sz="1800" kern="1200" baseline="0" dirty="0" smtClean="0">
                          <a:solidFill>
                            <a:schemeClr val="dk1"/>
                          </a:solidFill>
                          <a:effectLst/>
                          <a:latin typeface="Calibri" charset="0"/>
                          <a:ea typeface="Calibri" charset="0"/>
                          <a:cs typeface="Calibri" charset="0"/>
                        </a:rPr>
                        <a:t> </a:t>
                      </a:r>
                      <a:r>
                        <a:rPr lang="de-DE" sz="1800" kern="1200" dirty="0" smtClean="0">
                          <a:solidFill>
                            <a:schemeClr val="dk1"/>
                          </a:solidFill>
                          <a:effectLst/>
                          <a:latin typeface="Calibri" charset="0"/>
                          <a:ea typeface="Calibri" charset="0"/>
                          <a:cs typeface="Calibri" charset="0"/>
                        </a:rPr>
                        <a:t>dieser Algorithmen</a:t>
                      </a:r>
                    </a:p>
                  </a:txBody>
                  <a:tcPr/>
                </a:tc>
              </a:tr>
              <a:tr h="370840">
                <a:tc>
                  <a:txBody>
                    <a:bodyPr/>
                    <a:lstStyle/>
                    <a:p>
                      <a:r>
                        <a:rPr lang="de-DE" sz="1800" kern="1200" dirty="0" smtClean="0">
                          <a:solidFill>
                            <a:schemeClr val="dk1"/>
                          </a:solidFill>
                          <a:effectLst/>
                          <a:latin typeface="Calibri" charset="0"/>
                          <a:ea typeface="Calibri" charset="0"/>
                          <a:cs typeface="Calibri" charset="0"/>
                        </a:rPr>
                        <a:t>Interaktivität und „Dynamik“</a:t>
                      </a:r>
                      <a:endParaRPr lang="de-DE" sz="1800" kern="1200" dirty="0">
                        <a:solidFill>
                          <a:schemeClr val="dk1"/>
                        </a:solidFill>
                        <a:effectLst/>
                        <a:latin typeface="Calibri" charset="0"/>
                        <a:ea typeface="Calibri" charset="0"/>
                        <a:cs typeface="Calibri" charset="0"/>
                      </a:endParaRPr>
                    </a:p>
                  </a:txBody>
                  <a:tcPr/>
                </a:tc>
                <a:tc>
                  <a:txBody>
                    <a:bodyPr/>
                    <a:lstStyle/>
                    <a:p>
                      <a:r>
                        <a:rPr lang="de-DE" sz="1800" kern="1200" dirty="0" smtClean="0">
                          <a:solidFill>
                            <a:schemeClr val="dk1"/>
                          </a:solidFill>
                          <a:effectLst/>
                          <a:latin typeface="Calibri" charset="0"/>
                          <a:ea typeface="Calibri" charset="0"/>
                          <a:cs typeface="Calibri" charset="0"/>
                        </a:rPr>
                        <a:t>Beschleunigung</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Visualisierung</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Bilderflut</a:t>
                      </a:r>
                    </a:p>
                  </a:txBody>
                  <a:tcPr/>
                </a:tc>
              </a:tr>
            </a:tbl>
          </a:graphicData>
        </a:graphic>
      </p:graphicFrame>
    </p:spTree>
    <p:extLst>
      <p:ext uri="{BB962C8B-B14F-4D97-AF65-F5344CB8AC3E}">
        <p14:creationId xmlns:p14="http://schemas.microsoft.com/office/powerpoint/2010/main" val="1012941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Chancen und Risiken </a:t>
            </a:r>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157406444"/>
              </p:ext>
            </p:extLst>
          </p:nvPr>
        </p:nvGraphicFramePr>
        <p:xfrm>
          <a:off x="1487996" y="1988840"/>
          <a:ext cx="6096000" cy="212344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smtClean="0">
                          <a:solidFill>
                            <a:schemeClr val="lt1"/>
                          </a:solidFill>
                          <a:effectLst/>
                          <a:latin typeface="Calibri" charset="0"/>
                          <a:ea typeface="Calibri" charset="0"/>
                          <a:cs typeface="Calibri" charset="0"/>
                        </a:rPr>
                        <a:t>Chancen und Hoffnungen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smtClean="0">
                          <a:solidFill>
                            <a:schemeClr val="lt1"/>
                          </a:solidFill>
                          <a:effectLst/>
                          <a:latin typeface="Calibri" charset="0"/>
                          <a:ea typeface="Calibri" charset="0"/>
                          <a:cs typeface="Calibri" charset="0"/>
                        </a:rPr>
                        <a:t>Risiken und Abhilfe</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Entlastung von Kalkül und Algorithmen</a:t>
                      </a:r>
                    </a:p>
                  </a:txBody>
                  <a:tcPr/>
                </a:tc>
                <a:tc>
                  <a:txBody>
                    <a:bodyPr/>
                    <a:lstStyle/>
                    <a:p>
                      <a:r>
                        <a:rPr lang="de-DE" sz="1800" kern="1200" dirty="0" smtClean="0">
                          <a:solidFill>
                            <a:schemeClr val="dk1"/>
                          </a:solidFill>
                          <a:effectLst/>
                          <a:latin typeface="Calibri" charset="0"/>
                          <a:ea typeface="Calibri" charset="0"/>
                          <a:cs typeface="Calibri" charset="0"/>
                        </a:rPr>
                        <a:t>Weniger Verständnis für die Funktion</a:t>
                      </a:r>
                      <a:r>
                        <a:rPr lang="de-DE" sz="1800" kern="1200" baseline="0" dirty="0" smtClean="0">
                          <a:solidFill>
                            <a:schemeClr val="dk1"/>
                          </a:solidFill>
                          <a:effectLst/>
                          <a:latin typeface="Calibri" charset="0"/>
                          <a:ea typeface="Calibri" charset="0"/>
                          <a:cs typeface="Calibri" charset="0"/>
                        </a:rPr>
                        <a:t> </a:t>
                      </a:r>
                      <a:r>
                        <a:rPr lang="de-DE" sz="1800" kern="1200" dirty="0" smtClean="0">
                          <a:solidFill>
                            <a:schemeClr val="dk1"/>
                          </a:solidFill>
                          <a:effectLst/>
                          <a:latin typeface="Calibri" charset="0"/>
                          <a:ea typeface="Calibri" charset="0"/>
                          <a:cs typeface="Calibri" charset="0"/>
                        </a:rPr>
                        <a:t>dieser Algorithmen</a:t>
                      </a:r>
                    </a:p>
                  </a:txBody>
                  <a:tcPr/>
                </a:tc>
              </a:tr>
              <a:tr h="370840">
                <a:tc>
                  <a:txBody>
                    <a:bodyPr/>
                    <a:lstStyle/>
                    <a:p>
                      <a:r>
                        <a:rPr lang="de-DE" sz="1800" kern="1200" dirty="0" smtClean="0">
                          <a:solidFill>
                            <a:schemeClr val="dk1"/>
                          </a:solidFill>
                          <a:effectLst/>
                          <a:latin typeface="Calibri" charset="0"/>
                          <a:ea typeface="Calibri" charset="0"/>
                          <a:cs typeface="Calibri" charset="0"/>
                        </a:rPr>
                        <a:t>Interaktivität und „Dynamik“</a:t>
                      </a:r>
                      <a:endParaRPr lang="de-DE" sz="1800" kern="1200" dirty="0">
                        <a:solidFill>
                          <a:schemeClr val="dk1"/>
                        </a:solidFill>
                        <a:effectLst/>
                        <a:latin typeface="Calibri" charset="0"/>
                        <a:ea typeface="Calibri" charset="0"/>
                        <a:cs typeface="Calibri" charset="0"/>
                      </a:endParaRPr>
                    </a:p>
                  </a:txBody>
                  <a:tcPr/>
                </a:tc>
                <a:tc>
                  <a:txBody>
                    <a:bodyPr/>
                    <a:lstStyle/>
                    <a:p>
                      <a:r>
                        <a:rPr lang="de-DE" sz="1800" kern="1200" dirty="0" smtClean="0">
                          <a:solidFill>
                            <a:schemeClr val="dk1"/>
                          </a:solidFill>
                          <a:effectLst/>
                          <a:latin typeface="Calibri" charset="0"/>
                          <a:ea typeface="Calibri" charset="0"/>
                          <a:cs typeface="Calibri" charset="0"/>
                        </a:rPr>
                        <a:t>Beschleunigung</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Visualisierung</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Bilderflut</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Beispielgenerator</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Unübersichtlichkeit</a:t>
                      </a:r>
                    </a:p>
                  </a:txBody>
                  <a:tcPr/>
                </a:tc>
              </a:tr>
            </a:tbl>
          </a:graphicData>
        </a:graphic>
      </p:graphicFrame>
    </p:spTree>
    <p:extLst>
      <p:ext uri="{BB962C8B-B14F-4D97-AF65-F5344CB8AC3E}">
        <p14:creationId xmlns:p14="http://schemas.microsoft.com/office/powerpoint/2010/main" val="1653215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Chancen und Risiken </a:t>
            </a:r>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2019469849"/>
              </p:ext>
            </p:extLst>
          </p:nvPr>
        </p:nvGraphicFramePr>
        <p:xfrm>
          <a:off x="1487996" y="1988840"/>
          <a:ext cx="6096000" cy="276352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smtClean="0">
                          <a:solidFill>
                            <a:schemeClr val="lt1"/>
                          </a:solidFill>
                          <a:effectLst/>
                          <a:latin typeface="Calibri" charset="0"/>
                          <a:ea typeface="Calibri" charset="0"/>
                          <a:cs typeface="Calibri" charset="0"/>
                        </a:rPr>
                        <a:t>Chancen und Hoffnungen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smtClean="0">
                          <a:solidFill>
                            <a:schemeClr val="lt1"/>
                          </a:solidFill>
                          <a:effectLst/>
                          <a:latin typeface="Calibri" charset="0"/>
                          <a:ea typeface="Calibri" charset="0"/>
                          <a:cs typeface="Calibri" charset="0"/>
                        </a:rPr>
                        <a:t>Risiken und Abhilfe</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Entlastung von Kalkül und Algorithmen</a:t>
                      </a:r>
                    </a:p>
                  </a:txBody>
                  <a:tcPr/>
                </a:tc>
                <a:tc>
                  <a:txBody>
                    <a:bodyPr/>
                    <a:lstStyle/>
                    <a:p>
                      <a:r>
                        <a:rPr lang="de-DE" sz="1800" kern="1200" dirty="0" smtClean="0">
                          <a:solidFill>
                            <a:schemeClr val="dk1"/>
                          </a:solidFill>
                          <a:effectLst/>
                          <a:latin typeface="Calibri" charset="0"/>
                          <a:ea typeface="Calibri" charset="0"/>
                          <a:cs typeface="Calibri" charset="0"/>
                        </a:rPr>
                        <a:t>Weniger Verständnis für die Funktion</a:t>
                      </a:r>
                      <a:r>
                        <a:rPr lang="de-DE" sz="1800" kern="1200" baseline="0" dirty="0" smtClean="0">
                          <a:solidFill>
                            <a:schemeClr val="dk1"/>
                          </a:solidFill>
                          <a:effectLst/>
                          <a:latin typeface="Calibri" charset="0"/>
                          <a:ea typeface="Calibri" charset="0"/>
                          <a:cs typeface="Calibri" charset="0"/>
                        </a:rPr>
                        <a:t> </a:t>
                      </a:r>
                      <a:r>
                        <a:rPr lang="de-DE" sz="1800" kern="1200" dirty="0" smtClean="0">
                          <a:solidFill>
                            <a:schemeClr val="dk1"/>
                          </a:solidFill>
                          <a:effectLst/>
                          <a:latin typeface="Calibri" charset="0"/>
                          <a:ea typeface="Calibri" charset="0"/>
                          <a:cs typeface="Calibri" charset="0"/>
                        </a:rPr>
                        <a:t>dieser Algorithmen</a:t>
                      </a:r>
                    </a:p>
                  </a:txBody>
                  <a:tcPr/>
                </a:tc>
              </a:tr>
              <a:tr h="370840">
                <a:tc>
                  <a:txBody>
                    <a:bodyPr/>
                    <a:lstStyle/>
                    <a:p>
                      <a:r>
                        <a:rPr lang="de-DE" sz="1800" kern="1200" dirty="0" smtClean="0">
                          <a:solidFill>
                            <a:schemeClr val="dk1"/>
                          </a:solidFill>
                          <a:effectLst/>
                          <a:latin typeface="Calibri" charset="0"/>
                          <a:ea typeface="Calibri" charset="0"/>
                          <a:cs typeface="Calibri" charset="0"/>
                        </a:rPr>
                        <a:t>Interaktivität und „Dynamik“</a:t>
                      </a:r>
                      <a:endParaRPr lang="de-DE" sz="1800" kern="1200" dirty="0">
                        <a:solidFill>
                          <a:schemeClr val="dk1"/>
                        </a:solidFill>
                        <a:effectLst/>
                        <a:latin typeface="Calibri" charset="0"/>
                        <a:ea typeface="Calibri" charset="0"/>
                        <a:cs typeface="Calibri" charset="0"/>
                      </a:endParaRPr>
                    </a:p>
                  </a:txBody>
                  <a:tcPr/>
                </a:tc>
                <a:tc>
                  <a:txBody>
                    <a:bodyPr/>
                    <a:lstStyle/>
                    <a:p>
                      <a:r>
                        <a:rPr lang="de-DE" sz="1800" kern="1200" dirty="0" smtClean="0">
                          <a:solidFill>
                            <a:schemeClr val="dk1"/>
                          </a:solidFill>
                          <a:effectLst/>
                          <a:latin typeface="Calibri" charset="0"/>
                          <a:ea typeface="Calibri" charset="0"/>
                          <a:cs typeface="Calibri" charset="0"/>
                        </a:rPr>
                        <a:t>Beschleunigung</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Visualisierung</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Bilderflut</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Beispielgenerator</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Unübersichtlichkeit</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Wissenschaftspropädeutik</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Überforderung durch Komplexität</a:t>
                      </a:r>
                    </a:p>
                  </a:txBody>
                  <a:tcPr/>
                </a:tc>
              </a:tr>
            </a:tbl>
          </a:graphicData>
        </a:graphic>
      </p:graphicFrame>
    </p:spTree>
    <p:extLst>
      <p:ext uri="{BB962C8B-B14F-4D97-AF65-F5344CB8AC3E}">
        <p14:creationId xmlns:p14="http://schemas.microsoft.com/office/powerpoint/2010/main" val="1829140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bwMode="auto">
          <a:xfrm>
            <a:off x="971600" y="1484784"/>
            <a:ext cx="7200800" cy="4104456"/>
          </a:xfrm>
          <a:prstGeom prst="ellipse">
            <a:avLst/>
          </a:prstGeom>
          <a:noFill/>
          <a:ln w="63500" cap="flat" cmpd="sng" algn="ctr">
            <a:solidFill>
              <a:srgbClr val="327A87">
                <a:alpha val="25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 name="Titel 1"/>
          <p:cNvSpPr>
            <a:spLocks noGrp="1"/>
          </p:cNvSpPr>
          <p:nvPr>
            <p:ph type="title"/>
          </p:nvPr>
        </p:nvSpPr>
        <p:spPr>
          <a:xfrm>
            <a:off x="323528" y="417600"/>
            <a:ext cx="7886700" cy="490861"/>
          </a:xfrm>
        </p:spPr>
        <p:txBody>
          <a:bodyPr>
            <a:normAutofit fontScale="90000"/>
          </a:bodyPr>
          <a:lstStyle/>
          <a:p>
            <a:r>
              <a:rPr lang="de-DE" dirty="0">
                <a:latin typeface="Calibri" panose="020F0502020204030204" pitchFamily="34" charset="0"/>
                <a:ea typeface="ＭＳ Ｐゴシック" charset="0"/>
              </a:rPr>
              <a:t>Über das DZLM: Ein Verbund von Universitäten</a:t>
            </a:r>
            <a:endParaRPr lang="de-DE" dirty="0">
              <a:solidFill>
                <a:srgbClr val="327A87"/>
              </a:solidFill>
            </a:endParaRPr>
          </a:p>
        </p:txBody>
      </p:sp>
      <p:pic>
        <p:nvPicPr>
          <p:cNvPr id="120" name="Bild 119" descr="DTS_Label_3C_n_D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56376" y="5085184"/>
            <a:ext cx="1008112" cy="1008112"/>
          </a:xfrm>
          <a:prstGeom prst="rect">
            <a:avLst/>
          </a:prstGeom>
        </p:spPr>
      </p:pic>
      <p:sp>
        <p:nvSpPr>
          <p:cNvPr id="123" name="Textfeld 122"/>
          <p:cNvSpPr txBox="1"/>
          <p:nvPr/>
        </p:nvSpPr>
        <p:spPr>
          <a:xfrm>
            <a:off x="6156176" y="5608548"/>
            <a:ext cx="2016224" cy="484748"/>
          </a:xfrm>
          <a:prstGeom prst="rect">
            <a:avLst/>
          </a:prstGeom>
          <a:noFill/>
        </p:spPr>
        <p:txBody>
          <a:bodyPr wrap="square" rtlCol="0">
            <a:spAutoFit/>
          </a:bodyPr>
          <a:lstStyle/>
          <a:p>
            <a:pPr>
              <a:lnSpc>
                <a:spcPct val="150000"/>
              </a:lnSpc>
            </a:pPr>
            <a:r>
              <a:rPr lang="de-DE" sz="1800" dirty="0">
                <a:solidFill>
                  <a:srgbClr val="327A87"/>
                </a:solidFill>
                <a:latin typeface="Calibri"/>
                <a:cs typeface="Calibri"/>
              </a:rPr>
              <a:t>Eine Initative der</a:t>
            </a:r>
          </a:p>
        </p:txBody>
      </p:sp>
      <p:grpSp>
        <p:nvGrpSpPr>
          <p:cNvPr id="43" name="Group 46"/>
          <p:cNvGrpSpPr>
            <a:grpSpLocks noChangeAspect="1"/>
          </p:cNvGrpSpPr>
          <p:nvPr/>
        </p:nvGrpSpPr>
        <p:grpSpPr bwMode="auto">
          <a:xfrm>
            <a:off x="3275856" y="1870319"/>
            <a:ext cx="2541595" cy="3430889"/>
            <a:chOff x="3238" y="1161"/>
            <a:chExt cx="2008" cy="2723"/>
          </a:xfrm>
          <a:solidFill>
            <a:srgbClr val="327A87">
              <a:alpha val="16000"/>
            </a:srgbClr>
          </a:solidFill>
        </p:grpSpPr>
        <p:sp>
          <p:nvSpPr>
            <p:cNvPr id="44" name="Freeform 47"/>
            <p:cNvSpPr>
              <a:spLocks/>
            </p:cNvSpPr>
            <p:nvPr/>
          </p:nvSpPr>
          <p:spPr bwMode="auto">
            <a:xfrm>
              <a:off x="4808" y="1999"/>
              <a:ext cx="141" cy="107"/>
            </a:xfrm>
            <a:custGeom>
              <a:avLst/>
              <a:gdLst>
                <a:gd name="T0" fmla="*/ 4 w 70"/>
                <a:gd name="T1" fmla="*/ 26 h 53"/>
                <a:gd name="T2" fmla="*/ 5 w 70"/>
                <a:gd name="T3" fmla="*/ 10 h 53"/>
                <a:gd name="T4" fmla="*/ 18 w 70"/>
                <a:gd name="T5" fmla="*/ 1 h 53"/>
                <a:gd name="T6" fmla="*/ 38 w 70"/>
                <a:gd name="T7" fmla="*/ 0 h 53"/>
                <a:gd name="T8" fmla="*/ 58 w 70"/>
                <a:gd name="T9" fmla="*/ 16 h 53"/>
                <a:gd name="T10" fmla="*/ 54 w 70"/>
                <a:gd name="T11" fmla="*/ 27 h 53"/>
                <a:gd name="T12" fmla="*/ 70 w 70"/>
                <a:gd name="T13" fmla="*/ 35 h 53"/>
                <a:gd name="T14" fmla="*/ 59 w 70"/>
                <a:gd name="T15" fmla="*/ 53 h 53"/>
                <a:gd name="T16" fmla="*/ 29 w 70"/>
                <a:gd name="T17" fmla="*/ 44 h 53"/>
                <a:gd name="T18" fmla="*/ 2 w 70"/>
                <a:gd name="T19" fmla="*/ 44 h 53"/>
                <a:gd name="T20" fmla="*/ 4 w 70"/>
                <a:gd name="T21"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53">
                  <a:moveTo>
                    <a:pt x="4" y="26"/>
                  </a:moveTo>
                  <a:cubicBezTo>
                    <a:pt x="4" y="24"/>
                    <a:pt x="5" y="11"/>
                    <a:pt x="5" y="10"/>
                  </a:cubicBezTo>
                  <a:cubicBezTo>
                    <a:pt x="5" y="9"/>
                    <a:pt x="16" y="1"/>
                    <a:pt x="18" y="1"/>
                  </a:cubicBezTo>
                  <a:cubicBezTo>
                    <a:pt x="20" y="0"/>
                    <a:pt x="36" y="0"/>
                    <a:pt x="38" y="0"/>
                  </a:cubicBezTo>
                  <a:cubicBezTo>
                    <a:pt x="40" y="0"/>
                    <a:pt x="56" y="14"/>
                    <a:pt x="58" y="16"/>
                  </a:cubicBezTo>
                  <a:cubicBezTo>
                    <a:pt x="60" y="17"/>
                    <a:pt x="54" y="26"/>
                    <a:pt x="54" y="27"/>
                  </a:cubicBezTo>
                  <a:cubicBezTo>
                    <a:pt x="53" y="28"/>
                    <a:pt x="70" y="35"/>
                    <a:pt x="70" y="35"/>
                  </a:cubicBezTo>
                  <a:cubicBezTo>
                    <a:pt x="69" y="36"/>
                    <a:pt x="59" y="53"/>
                    <a:pt x="59" y="53"/>
                  </a:cubicBezTo>
                  <a:cubicBezTo>
                    <a:pt x="59" y="53"/>
                    <a:pt x="34" y="44"/>
                    <a:pt x="29" y="44"/>
                  </a:cubicBezTo>
                  <a:cubicBezTo>
                    <a:pt x="25" y="44"/>
                    <a:pt x="5" y="44"/>
                    <a:pt x="2" y="44"/>
                  </a:cubicBezTo>
                  <a:cubicBezTo>
                    <a:pt x="0" y="44"/>
                    <a:pt x="4" y="28"/>
                    <a:pt x="4" y="26"/>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solidFill>
                  <a:schemeClr val="accent1">
                    <a:lumMod val="50000"/>
                  </a:schemeClr>
                </a:solidFill>
              </a:endParaRPr>
            </a:p>
          </p:txBody>
        </p:sp>
        <p:sp>
          <p:nvSpPr>
            <p:cNvPr id="45" name="Freeform 48"/>
            <p:cNvSpPr>
              <a:spLocks/>
            </p:cNvSpPr>
            <p:nvPr/>
          </p:nvSpPr>
          <p:spPr bwMode="auto">
            <a:xfrm>
              <a:off x="4565" y="2353"/>
              <a:ext cx="681" cy="509"/>
            </a:xfrm>
            <a:custGeom>
              <a:avLst/>
              <a:gdLst>
                <a:gd name="T0" fmla="*/ 46 w 337"/>
                <a:gd name="T1" fmla="*/ 252 h 252"/>
                <a:gd name="T2" fmla="*/ 31 w 337"/>
                <a:gd name="T3" fmla="*/ 229 h 252"/>
                <a:gd name="T4" fmla="*/ 14 w 337"/>
                <a:gd name="T5" fmla="*/ 231 h 252"/>
                <a:gd name="T6" fmla="*/ 0 w 337"/>
                <a:gd name="T7" fmla="*/ 211 h 252"/>
                <a:gd name="T8" fmla="*/ 9 w 337"/>
                <a:gd name="T9" fmla="*/ 191 h 252"/>
                <a:gd name="T10" fmla="*/ 27 w 337"/>
                <a:gd name="T11" fmla="*/ 181 h 252"/>
                <a:gd name="T12" fmla="*/ 42 w 337"/>
                <a:gd name="T13" fmla="*/ 169 h 252"/>
                <a:gd name="T14" fmla="*/ 37 w 337"/>
                <a:gd name="T15" fmla="*/ 148 h 252"/>
                <a:gd name="T16" fmla="*/ 69 w 337"/>
                <a:gd name="T17" fmla="*/ 129 h 252"/>
                <a:gd name="T18" fmla="*/ 44 w 337"/>
                <a:gd name="T19" fmla="*/ 100 h 252"/>
                <a:gd name="T20" fmla="*/ 37 w 337"/>
                <a:gd name="T21" fmla="*/ 97 h 252"/>
                <a:gd name="T22" fmla="*/ 31 w 337"/>
                <a:gd name="T23" fmla="*/ 93 h 252"/>
                <a:gd name="T24" fmla="*/ 24 w 337"/>
                <a:gd name="T25" fmla="*/ 67 h 252"/>
                <a:gd name="T26" fmla="*/ 29 w 337"/>
                <a:gd name="T27" fmla="*/ 21 h 252"/>
                <a:gd name="T28" fmla="*/ 66 w 337"/>
                <a:gd name="T29" fmla="*/ 7 h 252"/>
                <a:gd name="T30" fmla="*/ 106 w 337"/>
                <a:gd name="T31" fmla="*/ 0 h 252"/>
                <a:gd name="T32" fmla="*/ 117 w 337"/>
                <a:gd name="T33" fmla="*/ 4 h 252"/>
                <a:gd name="T34" fmla="*/ 131 w 337"/>
                <a:gd name="T35" fmla="*/ 13 h 252"/>
                <a:gd name="T36" fmla="*/ 136 w 337"/>
                <a:gd name="T37" fmla="*/ 40 h 252"/>
                <a:gd name="T38" fmla="*/ 160 w 337"/>
                <a:gd name="T39" fmla="*/ 38 h 252"/>
                <a:gd name="T40" fmla="*/ 186 w 337"/>
                <a:gd name="T41" fmla="*/ 49 h 252"/>
                <a:gd name="T42" fmla="*/ 227 w 337"/>
                <a:gd name="T43" fmla="*/ 41 h 252"/>
                <a:gd name="T44" fmla="*/ 236 w 337"/>
                <a:gd name="T45" fmla="*/ 20 h 252"/>
                <a:gd name="T46" fmla="*/ 256 w 337"/>
                <a:gd name="T47" fmla="*/ 21 h 252"/>
                <a:gd name="T48" fmla="*/ 275 w 337"/>
                <a:gd name="T49" fmla="*/ 14 h 252"/>
                <a:gd name="T50" fmla="*/ 283 w 337"/>
                <a:gd name="T51" fmla="*/ 16 h 252"/>
                <a:gd name="T52" fmla="*/ 300 w 337"/>
                <a:gd name="T53" fmla="*/ 5 h 252"/>
                <a:gd name="T54" fmla="*/ 305 w 337"/>
                <a:gd name="T55" fmla="*/ 14 h 252"/>
                <a:gd name="T56" fmla="*/ 324 w 337"/>
                <a:gd name="T57" fmla="*/ 23 h 252"/>
                <a:gd name="T58" fmla="*/ 328 w 337"/>
                <a:gd name="T59" fmla="*/ 40 h 252"/>
                <a:gd name="T60" fmla="*/ 336 w 337"/>
                <a:gd name="T61" fmla="*/ 54 h 252"/>
                <a:gd name="T62" fmla="*/ 332 w 337"/>
                <a:gd name="T63" fmla="*/ 70 h 252"/>
                <a:gd name="T64" fmla="*/ 326 w 337"/>
                <a:gd name="T65" fmla="*/ 102 h 252"/>
                <a:gd name="T66" fmla="*/ 313 w 337"/>
                <a:gd name="T67" fmla="*/ 132 h 252"/>
                <a:gd name="T68" fmla="*/ 295 w 337"/>
                <a:gd name="T69" fmla="*/ 126 h 252"/>
                <a:gd name="T70" fmla="*/ 290 w 337"/>
                <a:gd name="T71" fmla="*/ 106 h 252"/>
                <a:gd name="T72" fmla="*/ 274 w 337"/>
                <a:gd name="T73" fmla="*/ 96 h 252"/>
                <a:gd name="T74" fmla="*/ 257 w 337"/>
                <a:gd name="T75" fmla="*/ 97 h 252"/>
                <a:gd name="T76" fmla="*/ 253 w 337"/>
                <a:gd name="T77" fmla="*/ 109 h 252"/>
                <a:gd name="T78" fmla="*/ 269 w 337"/>
                <a:gd name="T79" fmla="*/ 115 h 252"/>
                <a:gd name="T80" fmla="*/ 267 w 337"/>
                <a:gd name="T81" fmla="*/ 124 h 252"/>
                <a:gd name="T82" fmla="*/ 244 w 337"/>
                <a:gd name="T83" fmla="*/ 133 h 252"/>
                <a:gd name="T84" fmla="*/ 224 w 337"/>
                <a:gd name="T85" fmla="*/ 139 h 252"/>
                <a:gd name="T86" fmla="*/ 214 w 337"/>
                <a:gd name="T87" fmla="*/ 143 h 252"/>
                <a:gd name="T88" fmla="*/ 212 w 337"/>
                <a:gd name="T89" fmla="*/ 156 h 252"/>
                <a:gd name="T90" fmla="*/ 192 w 337"/>
                <a:gd name="T91" fmla="*/ 156 h 252"/>
                <a:gd name="T92" fmla="*/ 179 w 337"/>
                <a:gd name="T93" fmla="*/ 158 h 252"/>
                <a:gd name="T94" fmla="*/ 170 w 337"/>
                <a:gd name="T95" fmla="*/ 176 h 252"/>
                <a:gd name="T96" fmla="*/ 157 w 337"/>
                <a:gd name="T97" fmla="*/ 171 h 252"/>
                <a:gd name="T98" fmla="*/ 143 w 337"/>
                <a:gd name="T99" fmla="*/ 182 h 252"/>
                <a:gd name="T100" fmla="*/ 140 w 337"/>
                <a:gd name="T101" fmla="*/ 196 h 252"/>
                <a:gd name="T102" fmla="*/ 123 w 337"/>
                <a:gd name="T103" fmla="*/ 197 h 252"/>
                <a:gd name="T104" fmla="*/ 121 w 337"/>
                <a:gd name="T105" fmla="*/ 208 h 252"/>
                <a:gd name="T106" fmla="*/ 111 w 337"/>
                <a:gd name="T107" fmla="*/ 214 h 252"/>
                <a:gd name="T108" fmla="*/ 97 w 337"/>
                <a:gd name="T109" fmla="*/ 206 h 252"/>
                <a:gd name="T110" fmla="*/ 65 w 337"/>
                <a:gd name="T111" fmla="*/ 216 h 252"/>
                <a:gd name="T112" fmla="*/ 54 w 337"/>
                <a:gd name="T113" fmla="*/ 236 h 252"/>
                <a:gd name="T114" fmla="*/ 46 w 337"/>
                <a:gd name="T11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7" h="252">
                  <a:moveTo>
                    <a:pt x="46" y="252"/>
                  </a:moveTo>
                  <a:cubicBezTo>
                    <a:pt x="41" y="251"/>
                    <a:pt x="35" y="231"/>
                    <a:pt x="31" y="229"/>
                  </a:cubicBezTo>
                  <a:cubicBezTo>
                    <a:pt x="27" y="227"/>
                    <a:pt x="14" y="231"/>
                    <a:pt x="14" y="231"/>
                  </a:cubicBezTo>
                  <a:cubicBezTo>
                    <a:pt x="11" y="228"/>
                    <a:pt x="0" y="211"/>
                    <a:pt x="0" y="211"/>
                  </a:cubicBezTo>
                  <a:cubicBezTo>
                    <a:pt x="0" y="207"/>
                    <a:pt x="5" y="194"/>
                    <a:pt x="9" y="191"/>
                  </a:cubicBezTo>
                  <a:cubicBezTo>
                    <a:pt x="13" y="188"/>
                    <a:pt x="24" y="184"/>
                    <a:pt x="27" y="181"/>
                  </a:cubicBezTo>
                  <a:cubicBezTo>
                    <a:pt x="30" y="179"/>
                    <a:pt x="42" y="169"/>
                    <a:pt x="42" y="169"/>
                  </a:cubicBezTo>
                  <a:cubicBezTo>
                    <a:pt x="37" y="148"/>
                    <a:pt x="37" y="148"/>
                    <a:pt x="37" y="148"/>
                  </a:cubicBezTo>
                  <a:cubicBezTo>
                    <a:pt x="69" y="129"/>
                    <a:pt x="69" y="129"/>
                    <a:pt x="69" y="129"/>
                  </a:cubicBezTo>
                  <a:cubicBezTo>
                    <a:pt x="69" y="129"/>
                    <a:pt x="46" y="101"/>
                    <a:pt x="44" y="100"/>
                  </a:cubicBezTo>
                  <a:cubicBezTo>
                    <a:pt x="43" y="99"/>
                    <a:pt x="40" y="98"/>
                    <a:pt x="37" y="97"/>
                  </a:cubicBezTo>
                  <a:cubicBezTo>
                    <a:pt x="34" y="96"/>
                    <a:pt x="31" y="95"/>
                    <a:pt x="31" y="93"/>
                  </a:cubicBezTo>
                  <a:cubicBezTo>
                    <a:pt x="29" y="90"/>
                    <a:pt x="25" y="72"/>
                    <a:pt x="24" y="67"/>
                  </a:cubicBezTo>
                  <a:cubicBezTo>
                    <a:pt x="24" y="61"/>
                    <a:pt x="29" y="24"/>
                    <a:pt x="29" y="21"/>
                  </a:cubicBezTo>
                  <a:cubicBezTo>
                    <a:pt x="29" y="17"/>
                    <a:pt x="62" y="7"/>
                    <a:pt x="66" y="7"/>
                  </a:cubicBezTo>
                  <a:cubicBezTo>
                    <a:pt x="70" y="6"/>
                    <a:pt x="103" y="0"/>
                    <a:pt x="106" y="0"/>
                  </a:cubicBezTo>
                  <a:cubicBezTo>
                    <a:pt x="107" y="0"/>
                    <a:pt x="112" y="2"/>
                    <a:pt x="117" y="4"/>
                  </a:cubicBezTo>
                  <a:cubicBezTo>
                    <a:pt x="122" y="7"/>
                    <a:pt x="129" y="10"/>
                    <a:pt x="131" y="13"/>
                  </a:cubicBezTo>
                  <a:cubicBezTo>
                    <a:pt x="136" y="17"/>
                    <a:pt x="136" y="38"/>
                    <a:pt x="136" y="40"/>
                  </a:cubicBezTo>
                  <a:cubicBezTo>
                    <a:pt x="136" y="43"/>
                    <a:pt x="155" y="38"/>
                    <a:pt x="160" y="38"/>
                  </a:cubicBezTo>
                  <a:cubicBezTo>
                    <a:pt x="165" y="38"/>
                    <a:pt x="180" y="49"/>
                    <a:pt x="186" y="49"/>
                  </a:cubicBezTo>
                  <a:cubicBezTo>
                    <a:pt x="193" y="49"/>
                    <a:pt x="224" y="43"/>
                    <a:pt x="227" y="41"/>
                  </a:cubicBezTo>
                  <a:cubicBezTo>
                    <a:pt x="230" y="39"/>
                    <a:pt x="233" y="20"/>
                    <a:pt x="236" y="20"/>
                  </a:cubicBezTo>
                  <a:cubicBezTo>
                    <a:pt x="239" y="20"/>
                    <a:pt x="251" y="22"/>
                    <a:pt x="256" y="21"/>
                  </a:cubicBezTo>
                  <a:cubicBezTo>
                    <a:pt x="262" y="20"/>
                    <a:pt x="274" y="14"/>
                    <a:pt x="275" y="14"/>
                  </a:cubicBezTo>
                  <a:cubicBezTo>
                    <a:pt x="277" y="13"/>
                    <a:pt x="283" y="16"/>
                    <a:pt x="283" y="16"/>
                  </a:cubicBezTo>
                  <a:cubicBezTo>
                    <a:pt x="286" y="16"/>
                    <a:pt x="296" y="8"/>
                    <a:pt x="300" y="5"/>
                  </a:cubicBezTo>
                  <a:cubicBezTo>
                    <a:pt x="300" y="5"/>
                    <a:pt x="302" y="12"/>
                    <a:pt x="305" y="14"/>
                  </a:cubicBezTo>
                  <a:cubicBezTo>
                    <a:pt x="310" y="16"/>
                    <a:pt x="319" y="17"/>
                    <a:pt x="324" y="23"/>
                  </a:cubicBezTo>
                  <a:cubicBezTo>
                    <a:pt x="329" y="29"/>
                    <a:pt x="327" y="32"/>
                    <a:pt x="328" y="40"/>
                  </a:cubicBezTo>
                  <a:cubicBezTo>
                    <a:pt x="329" y="47"/>
                    <a:pt x="335" y="49"/>
                    <a:pt x="336" y="54"/>
                  </a:cubicBezTo>
                  <a:cubicBezTo>
                    <a:pt x="337" y="58"/>
                    <a:pt x="333" y="65"/>
                    <a:pt x="332" y="70"/>
                  </a:cubicBezTo>
                  <a:cubicBezTo>
                    <a:pt x="331" y="76"/>
                    <a:pt x="327" y="96"/>
                    <a:pt x="326" y="102"/>
                  </a:cubicBezTo>
                  <a:cubicBezTo>
                    <a:pt x="325" y="108"/>
                    <a:pt x="314" y="129"/>
                    <a:pt x="313" y="132"/>
                  </a:cubicBezTo>
                  <a:cubicBezTo>
                    <a:pt x="311" y="136"/>
                    <a:pt x="298" y="127"/>
                    <a:pt x="295" y="126"/>
                  </a:cubicBezTo>
                  <a:cubicBezTo>
                    <a:pt x="291" y="126"/>
                    <a:pt x="292" y="111"/>
                    <a:pt x="290" y="106"/>
                  </a:cubicBezTo>
                  <a:cubicBezTo>
                    <a:pt x="288" y="102"/>
                    <a:pt x="279" y="98"/>
                    <a:pt x="274" y="96"/>
                  </a:cubicBezTo>
                  <a:cubicBezTo>
                    <a:pt x="269" y="95"/>
                    <a:pt x="260" y="97"/>
                    <a:pt x="257" y="97"/>
                  </a:cubicBezTo>
                  <a:cubicBezTo>
                    <a:pt x="255" y="97"/>
                    <a:pt x="253" y="107"/>
                    <a:pt x="253" y="109"/>
                  </a:cubicBezTo>
                  <a:cubicBezTo>
                    <a:pt x="253" y="111"/>
                    <a:pt x="266" y="113"/>
                    <a:pt x="269" y="115"/>
                  </a:cubicBezTo>
                  <a:cubicBezTo>
                    <a:pt x="271" y="117"/>
                    <a:pt x="267" y="124"/>
                    <a:pt x="267" y="124"/>
                  </a:cubicBezTo>
                  <a:cubicBezTo>
                    <a:pt x="267" y="124"/>
                    <a:pt x="249" y="131"/>
                    <a:pt x="244" y="133"/>
                  </a:cubicBezTo>
                  <a:cubicBezTo>
                    <a:pt x="239" y="135"/>
                    <a:pt x="228" y="136"/>
                    <a:pt x="224" y="139"/>
                  </a:cubicBezTo>
                  <a:cubicBezTo>
                    <a:pt x="220" y="142"/>
                    <a:pt x="215" y="140"/>
                    <a:pt x="214" y="143"/>
                  </a:cubicBezTo>
                  <a:cubicBezTo>
                    <a:pt x="213" y="146"/>
                    <a:pt x="217" y="155"/>
                    <a:pt x="212" y="156"/>
                  </a:cubicBezTo>
                  <a:cubicBezTo>
                    <a:pt x="207" y="156"/>
                    <a:pt x="196" y="156"/>
                    <a:pt x="192" y="156"/>
                  </a:cubicBezTo>
                  <a:cubicBezTo>
                    <a:pt x="188" y="156"/>
                    <a:pt x="182" y="158"/>
                    <a:pt x="179" y="158"/>
                  </a:cubicBezTo>
                  <a:cubicBezTo>
                    <a:pt x="175" y="158"/>
                    <a:pt x="178" y="175"/>
                    <a:pt x="170" y="176"/>
                  </a:cubicBezTo>
                  <a:cubicBezTo>
                    <a:pt x="162" y="176"/>
                    <a:pt x="162" y="169"/>
                    <a:pt x="157" y="171"/>
                  </a:cubicBezTo>
                  <a:cubicBezTo>
                    <a:pt x="153" y="173"/>
                    <a:pt x="145" y="180"/>
                    <a:pt x="143" y="182"/>
                  </a:cubicBezTo>
                  <a:cubicBezTo>
                    <a:pt x="141" y="184"/>
                    <a:pt x="143" y="194"/>
                    <a:pt x="140" y="196"/>
                  </a:cubicBezTo>
                  <a:cubicBezTo>
                    <a:pt x="137" y="199"/>
                    <a:pt x="126" y="197"/>
                    <a:pt x="123" y="197"/>
                  </a:cubicBezTo>
                  <a:cubicBezTo>
                    <a:pt x="121" y="197"/>
                    <a:pt x="124" y="205"/>
                    <a:pt x="121" y="208"/>
                  </a:cubicBezTo>
                  <a:cubicBezTo>
                    <a:pt x="119" y="210"/>
                    <a:pt x="113" y="214"/>
                    <a:pt x="111" y="214"/>
                  </a:cubicBezTo>
                  <a:cubicBezTo>
                    <a:pt x="108" y="214"/>
                    <a:pt x="103" y="205"/>
                    <a:pt x="97" y="206"/>
                  </a:cubicBezTo>
                  <a:cubicBezTo>
                    <a:pt x="92" y="206"/>
                    <a:pt x="69" y="212"/>
                    <a:pt x="65" y="216"/>
                  </a:cubicBezTo>
                  <a:cubicBezTo>
                    <a:pt x="62" y="220"/>
                    <a:pt x="57" y="232"/>
                    <a:pt x="54" y="236"/>
                  </a:cubicBezTo>
                  <a:cubicBezTo>
                    <a:pt x="51" y="240"/>
                    <a:pt x="51" y="252"/>
                    <a:pt x="46" y="252"/>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solidFill>
                  <a:srgbClr val="FF0000"/>
                </a:solidFill>
              </a:endParaRPr>
            </a:p>
          </p:txBody>
        </p:sp>
        <p:sp>
          <p:nvSpPr>
            <p:cNvPr id="46" name="Freeform 49"/>
            <p:cNvSpPr>
              <a:spLocks noEditPoints="1"/>
            </p:cNvSpPr>
            <p:nvPr/>
          </p:nvSpPr>
          <p:spPr bwMode="auto">
            <a:xfrm>
              <a:off x="4478" y="1729"/>
              <a:ext cx="699" cy="723"/>
            </a:xfrm>
            <a:custGeom>
              <a:avLst/>
              <a:gdLst>
                <a:gd name="T0" fmla="*/ 8 w 346"/>
                <a:gd name="T1" fmla="*/ 72 h 358"/>
                <a:gd name="T2" fmla="*/ 8 w 346"/>
                <a:gd name="T3" fmla="*/ 37 h 358"/>
                <a:gd name="T4" fmla="*/ 48 w 346"/>
                <a:gd name="T5" fmla="*/ 16 h 358"/>
                <a:gd name="T6" fmla="*/ 96 w 346"/>
                <a:gd name="T7" fmla="*/ 31 h 358"/>
                <a:gd name="T8" fmla="*/ 148 w 346"/>
                <a:gd name="T9" fmla="*/ 47 h 358"/>
                <a:gd name="T10" fmla="*/ 191 w 346"/>
                <a:gd name="T11" fmla="*/ 29 h 358"/>
                <a:gd name="T12" fmla="*/ 226 w 346"/>
                <a:gd name="T13" fmla="*/ 4 h 358"/>
                <a:gd name="T14" fmla="*/ 259 w 346"/>
                <a:gd name="T15" fmla="*/ 9 h 358"/>
                <a:gd name="T16" fmla="*/ 292 w 346"/>
                <a:gd name="T17" fmla="*/ 13 h 358"/>
                <a:gd name="T18" fmla="*/ 290 w 346"/>
                <a:gd name="T19" fmla="*/ 39 h 358"/>
                <a:gd name="T20" fmla="*/ 270 w 346"/>
                <a:gd name="T21" fmla="*/ 76 h 358"/>
                <a:gd name="T22" fmla="*/ 266 w 346"/>
                <a:gd name="T23" fmla="*/ 101 h 358"/>
                <a:gd name="T24" fmla="*/ 294 w 346"/>
                <a:gd name="T25" fmla="*/ 115 h 358"/>
                <a:gd name="T26" fmla="*/ 322 w 346"/>
                <a:gd name="T27" fmla="*/ 143 h 358"/>
                <a:gd name="T28" fmla="*/ 314 w 346"/>
                <a:gd name="T29" fmla="*/ 167 h 358"/>
                <a:gd name="T30" fmla="*/ 320 w 346"/>
                <a:gd name="T31" fmla="*/ 193 h 358"/>
                <a:gd name="T32" fmla="*/ 332 w 346"/>
                <a:gd name="T33" fmla="*/ 221 h 358"/>
                <a:gd name="T34" fmla="*/ 339 w 346"/>
                <a:gd name="T35" fmla="*/ 244 h 358"/>
                <a:gd name="T36" fmla="*/ 324 w 346"/>
                <a:gd name="T37" fmla="*/ 269 h 358"/>
                <a:gd name="T38" fmla="*/ 339 w 346"/>
                <a:gd name="T39" fmla="*/ 290 h 358"/>
                <a:gd name="T40" fmla="*/ 343 w 346"/>
                <a:gd name="T41" fmla="*/ 314 h 358"/>
                <a:gd name="T42" fmla="*/ 318 w 346"/>
                <a:gd name="T43" fmla="*/ 323 h 358"/>
                <a:gd name="T44" fmla="*/ 279 w 346"/>
                <a:gd name="T45" fmla="*/ 329 h 358"/>
                <a:gd name="T46" fmla="*/ 229 w 346"/>
                <a:gd name="T47" fmla="*/ 358 h 358"/>
                <a:gd name="T48" fmla="*/ 179 w 346"/>
                <a:gd name="T49" fmla="*/ 349 h 358"/>
                <a:gd name="T50" fmla="*/ 160 w 346"/>
                <a:gd name="T51" fmla="*/ 313 h 358"/>
                <a:gd name="T52" fmla="*/ 162 w 346"/>
                <a:gd name="T53" fmla="*/ 271 h 358"/>
                <a:gd name="T54" fmla="*/ 94 w 346"/>
                <a:gd name="T55" fmla="*/ 247 h 358"/>
                <a:gd name="T56" fmla="*/ 79 w 346"/>
                <a:gd name="T57" fmla="*/ 162 h 358"/>
                <a:gd name="T58" fmla="*/ 69 w 346"/>
                <a:gd name="T59" fmla="*/ 132 h 358"/>
                <a:gd name="T60" fmla="*/ 37 w 346"/>
                <a:gd name="T61" fmla="*/ 95 h 358"/>
                <a:gd name="T62" fmla="*/ 233 w 346"/>
                <a:gd name="T63" fmla="*/ 169 h 358"/>
                <a:gd name="T64" fmla="*/ 221 w 346"/>
                <a:gd name="T65" fmla="*/ 150 h 358"/>
                <a:gd name="T66" fmla="*/ 181 w 346"/>
                <a:gd name="T67" fmla="*/ 135 h 358"/>
                <a:gd name="T68" fmla="*/ 167 w 346"/>
                <a:gd name="T69" fmla="*/ 160 h 358"/>
                <a:gd name="T70" fmla="*/ 192 w 346"/>
                <a:gd name="T71" fmla="*/ 178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6" h="358">
                  <a:moveTo>
                    <a:pt x="37" y="95"/>
                  </a:moveTo>
                  <a:cubicBezTo>
                    <a:pt x="32" y="93"/>
                    <a:pt x="10" y="73"/>
                    <a:pt x="8" y="72"/>
                  </a:cubicBezTo>
                  <a:cubicBezTo>
                    <a:pt x="13" y="67"/>
                    <a:pt x="14" y="59"/>
                    <a:pt x="12" y="55"/>
                  </a:cubicBezTo>
                  <a:cubicBezTo>
                    <a:pt x="9" y="50"/>
                    <a:pt x="0" y="40"/>
                    <a:pt x="8" y="37"/>
                  </a:cubicBezTo>
                  <a:cubicBezTo>
                    <a:pt x="15" y="33"/>
                    <a:pt x="29" y="38"/>
                    <a:pt x="33" y="34"/>
                  </a:cubicBezTo>
                  <a:cubicBezTo>
                    <a:pt x="37" y="30"/>
                    <a:pt x="42" y="18"/>
                    <a:pt x="48" y="16"/>
                  </a:cubicBezTo>
                  <a:cubicBezTo>
                    <a:pt x="53" y="14"/>
                    <a:pt x="68" y="17"/>
                    <a:pt x="75" y="21"/>
                  </a:cubicBezTo>
                  <a:cubicBezTo>
                    <a:pt x="82" y="25"/>
                    <a:pt x="91" y="31"/>
                    <a:pt x="96" y="31"/>
                  </a:cubicBezTo>
                  <a:cubicBezTo>
                    <a:pt x="100" y="31"/>
                    <a:pt x="122" y="38"/>
                    <a:pt x="126" y="41"/>
                  </a:cubicBezTo>
                  <a:cubicBezTo>
                    <a:pt x="129" y="43"/>
                    <a:pt x="144" y="47"/>
                    <a:pt x="148" y="47"/>
                  </a:cubicBezTo>
                  <a:cubicBezTo>
                    <a:pt x="152" y="47"/>
                    <a:pt x="167" y="27"/>
                    <a:pt x="172" y="27"/>
                  </a:cubicBezTo>
                  <a:cubicBezTo>
                    <a:pt x="176" y="27"/>
                    <a:pt x="187" y="32"/>
                    <a:pt x="191" y="29"/>
                  </a:cubicBezTo>
                  <a:cubicBezTo>
                    <a:pt x="195" y="27"/>
                    <a:pt x="202" y="5"/>
                    <a:pt x="206" y="3"/>
                  </a:cubicBezTo>
                  <a:cubicBezTo>
                    <a:pt x="210" y="2"/>
                    <a:pt x="222" y="4"/>
                    <a:pt x="226" y="4"/>
                  </a:cubicBezTo>
                  <a:cubicBezTo>
                    <a:pt x="231" y="4"/>
                    <a:pt x="242" y="0"/>
                    <a:pt x="245" y="0"/>
                  </a:cubicBezTo>
                  <a:cubicBezTo>
                    <a:pt x="248" y="0"/>
                    <a:pt x="258" y="5"/>
                    <a:pt x="259" y="9"/>
                  </a:cubicBezTo>
                  <a:cubicBezTo>
                    <a:pt x="260" y="13"/>
                    <a:pt x="262" y="27"/>
                    <a:pt x="262" y="27"/>
                  </a:cubicBezTo>
                  <a:cubicBezTo>
                    <a:pt x="265" y="27"/>
                    <a:pt x="281" y="17"/>
                    <a:pt x="292" y="13"/>
                  </a:cubicBezTo>
                  <a:cubicBezTo>
                    <a:pt x="292" y="13"/>
                    <a:pt x="297" y="21"/>
                    <a:pt x="297" y="26"/>
                  </a:cubicBezTo>
                  <a:cubicBezTo>
                    <a:pt x="297" y="30"/>
                    <a:pt x="290" y="34"/>
                    <a:pt x="290" y="39"/>
                  </a:cubicBezTo>
                  <a:cubicBezTo>
                    <a:pt x="290" y="43"/>
                    <a:pt x="296" y="48"/>
                    <a:pt x="293" y="55"/>
                  </a:cubicBezTo>
                  <a:cubicBezTo>
                    <a:pt x="290" y="61"/>
                    <a:pt x="274" y="75"/>
                    <a:pt x="270" y="76"/>
                  </a:cubicBezTo>
                  <a:cubicBezTo>
                    <a:pt x="267" y="77"/>
                    <a:pt x="270" y="85"/>
                    <a:pt x="270" y="89"/>
                  </a:cubicBezTo>
                  <a:cubicBezTo>
                    <a:pt x="270" y="93"/>
                    <a:pt x="263" y="98"/>
                    <a:pt x="266" y="101"/>
                  </a:cubicBezTo>
                  <a:cubicBezTo>
                    <a:pt x="270" y="105"/>
                    <a:pt x="276" y="101"/>
                    <a:pt x="278" y="103"/>
                  </a:cubicBezTo>
                  <a:cubicBezTo>
                    <a:pt x="280" y="106"/>
                    <a:pt x="291" y="111"/>
                    <a:pt x="294" y="115"/>
                  </a:cubicBezTo>
                  <a:cubicBezTo>
                    <a:pt x="298" y="119"/>
                    <a:pt x="301" y="127"/>
                    <a:pt x="306" y="129"/>
                  </a:cubicBezTo>
                  <a:cubicBezTo>
                    <a:pt x="310" y="131"/>
                    <a:pt x="320" y="139"/>
                    <a:pt x="322" y="143"/>
                  </a:cubicBezTo>
                  <a:cubicBezTo>
                    <a:pt x="324" y="146"/>
                    <a:pt x="324" y="156"/>
                    <a:pt x="322" y="159"/>
                  </a:cubicBezTo>
                  <a:cubicBezTo>
                    <a:pt x="319" y="161"/>
                    <a:pt x="317" y="167"/>
                    <a:pt x="314" y="167"/>
                  </a:cubicBezTo>
                  <a:cubicBezTo>
                    <a:pt x="312" y="167"/>
                    <a:pt x="313" y="174"/>
                    <a:pt x="314" y="179"/>
                  </a:cubicBezTo>
                  <a:cubicBezTo>
                    <a:pt x="316" y="185"/>
                    <a:pt x="316" y="191"/>
                    <a:pt x="320" y="193"/>
                  </a:cubicBezTo>
                  <a:cubicBezTo>
                    <a:pt x="323" y="195"/>
                    <a:pt x="330" y="193"/>
                    <a:pt x="332" y="197"/>
                  </a:cubicBezTo>
                  <a:cubicBezTo>
                    <a:pt x="334" y="201"/>
                    <a:pt x="332" y="219"/>
                    <a:pt x="332" y="221"/>
                  </a:cubicBezTo>
                  <a:cubicBezTo>
                    <a:pt x="333" y="223"/>
                    <a:pt x="342" y="223"/>
                    <a:pt x="342" y="227"/>
                  </a:cubicBezTo>
                  <a:cubicBezTo>
                    <a:pt x="342" y="230"/>
                    <a:pt x="340" y="237"/>
                    <a:pt x="339" y="244"/>
                  </a:cubicBezTo>
                  <a:cubicBezTo>
                    <a:pt x="338" y="251"/>
                    <a:pt x="335" y="258"/>
                    <a:pt x="332" y="260"/>
                  </a:cubicBezTo>
                  <a:cubicBezTo>
                    <a:pt x="330" y="262"/>
                    <a:pt x="324" y="265"/>
                    <a:pt x="324" y="269"/>
                  </a:cubicBezTo>
                  <a:cubicBezTo>
                    <a:pt x="324" y="273"/>
                    <a:pt x="334" y="275"/>
                    <a:pt x="334" y="277"/>
                  </a:cubicBezTo>
                  <a:cubicBezTo>
                    <a:pt x="334" y="280"/>
                    <a:pt x="336" y="287"/>
                    <a:pt x="339" y="290"/>
                  </a:cubicBezTo>
                  <a:cubicBezTo>
                    <a:pt x="342" y="293"/>
                    <a:pt x="346" y="302"/>
                    <a:pt x="346" y="306"/>
                  </a:cubicBezTo>
                  <a:cubicBezTo>
                    <a:pt x="346" y="310"/>
                    <a:pt x="343" y="314"/>
                    <a:pt x="343" y="314"/>
                  </a:cubicBezTo>
                  <a:cubicBezTo>
                    <a:pt x="339" y="317"/>
                    <a:pt x="329" y="325"/>
                    <a:pt x="326" y="325"/>
                  </a:cubicBezTo>
                  <a:cubicBezTo>
                    <a:pt x="326" y="325"/>
                    <a:pt x="320" y="322"/>
                    <a:pt x="318" y="323"/>
                  </a:cubicBezTo>
                  <a:cubicBezTo>
                    <a:pt x="317" y="323"/>
                    <a:pt x="305" y="329"/>
                    <a:pt x="299" y="330"/>
                  </a:cubicBezTo>
                  <a:cubicBezTo>
                    <a:pt x="294" y="331"/>
                    <a:pt x="282" y="329"/>
                    <a:pt x="279" y="329"/>
                  </a:cubicBezTo>
                  <a:cubicBezTo>
                    <a:pt x="276" y="329"/>
                    <a:pt x="273" y="348"/>
                    <a:pt x="270" y="350"/>
                  </a:cubicBezTo>
                  <a:cubicBezTo>
                    <a:pt x="267" y="352"/>
                    <a:pt x="236" y="358"/>
                    <a:pt x="229" y="358"/>
                  </a:cubicBezTo>
                  <a:cubicBezTo>
                    <a:pt x="223" y="358"/>
                    <a:pt x="208" y="347"/>
                    <a:pt x="203" y="347"/>
                  </a:cubicBezTo>
                  <a:cubicBezTo>
                    <a:pt x="198" y="347"/>
                    <a:pt x="179" y="352"/>
                    <a:pt x="179" y="349"/>
                  </a:cubicBezTo>
                  <a:cubicBezTo>
                    <a:pt x="179" y="347"/>
                    <a:pt x="179" y="326"/>
                    <a:pt x="174" y="322"/>
                  </a:cubicBezTo>
                  <a:cubicBezTo>
                    <a:pt x="172" y="319"/>
                    <a:pt x="165" y="316"/>
                    <a:pt x="160" y="313"/>
                  </a:cubicBezTo>
                  <a:cubicBezTo>
                    <a:pt x="164" y="309"/>
                    <a:pt x="172" y="303"/>
                    <a:pt x="170" y="295"/>
                  </a:cubicBezTo>
                  <a:cubicBezTo>
                    <a:pt x="168" y="286"/>
                    <a:pt x="166" y="274"/>
                    <a:pt x="162" y="271"/>
                  </a:cubicBezTo>
                  <a:cubicBezTo>
                    <a:pt x="158" y="269"/>
                    <a:pt x="125" y="251"/>
                    <a:pt x="121" y="250"/>
                  </a:cubicBezTo>
                  <a:cubicBezTo>
                    <a:pt x="117" y="248"/>
                    <a:pt x="99" y="252"/>
                    <a:pt x="94" y="247"/>
                  </a:cubicBezTo>
                  <a:cubicBezTo>
                    <a:pt x="89" y="241"/>
                    <a:pt x="70" y="220"/>
                    <a:pt x="70" y="217"/>
                  </a:cubicBezTo>
                  <a:cubicBezTo>
                    <a:pt x="70" y="214"/>
                    <a:pt x="79" y="166"/>
                    <a:pt x="79" y="162"/>
                  </a:cubicBezTo>
                  <a:cubicBezTo>
                    <a:pt x="80" y="155"/>
                    <a:pt x="60" y="157"/>
                    <a:pt x="60" y="154"/>
                  </a:cubicBezTo>
                  <a:cubicBezTo>
                    <a:pt x="60" y="151"/>
                    <a:pt x="69" y="137"/>
                    <a:pt x="69" y="132"/>
                  </a:cubicBezTo>
                  <a:cubicBezTo>
                    <a:pt x="69" y="127"/>
                    <a:pt x="70" y="104"/>
                    <a:pt x="69" y="102"/>
                  </a:cubicBezTo>
                  <a:cubicBezTo>
                    <a:pt x="68" y="100"/>
                    <a:pt x="42" y="97"/>
                    <a:pt x="37" y="95"/>
                  </a:cubicBezTo>
                  <a:close/>
                  <a:moveTo>
                    <a:pt x="222" y="187"/>
                  </a:moveTo>
                  <a:cubicBezTo>
                    <a:pt x="222" y="187"/>
                    <a:pt x="232" y="170"/>
                    <a:pt x="233" y="169"/>
                  </a:cubicBezTo>
                  <a:cubicBezTo>
                    <a:pt x="233" y="169"/>
                    <a:pt x="216" y="162"/>
                    <a:pt x="217" y="161"/>
                  </a:cubicBezTo>
                  <a:cubicBezTo>
                    <a:pt x="217" y="160"/>
                    <a:pt x="223" y="151"/>
                    <a:pt x="221" y="150"/>
                  </a:cubicBezTo>
                  <a:cubicBezTo>
                    <a:pt x="219" y="148"/>
                    <a:pt x="203" y="134"/>
                    <a:pt x="201" y="134"/>
                  </a:cubicBezTo>
                  <a:cubicBezTo>
                    <a:pt x="199" y="134"/>
                    <a:pt x="183" y="134"/>
                    <a:pt x="181" y="135"/>
                  </a:cubicBezTo>
                  <a:cubicBezTo>
                    <a:pt x="179" y="135"/>
                    <a:pt x="168" y="143"/>
                    <a:pt x="168" y="144"/>
                  </a:cubicBezTo>
                  <a:cubicBezTo>
                    <a:pt x="168" y="145"/>
                    <a:pt x="167" y="158"/>
                    <a:pt x="167" y="160"/>
                  </a:cubicBezTo>
                  <a:cubicBezTo>
                    <a:pt x="167" y="162"/>
                    <a:pt x="163" y="178"/>
                    <a:pt x="165" y="178"/>
                  </a:cubicBezTo>
                  <a:cubicBezTo>
                    <a:pt x="168" y="178"/>
                    <a:pt x="188" y="178"/>
                    <a:pt x="192" y="178"/>
                  </a:cubicBezTo>
                  <a:cubicBezTo>
                    <a:pt x="197" y="178"/>
                    <a:pt x="222" y="187"/>
                    <a:pt x="222" y="187"/>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noFill/>
              </a:endParaRPr>
            </a:p>
          </p:txBody>
        </p:sp>
        <p:grpSp>
          <p:nvGrpSpPr>
            <p:cNvPr id="47" name="Group 50"/>
            <p:cNvGrpSpPr>
              <a:grpSpLocks/>
            </p:cNvGrpSpPr>
            <p:nvPr/>
          </p:nvGrpSpPr>
          <p:grpSpPr bwMode="auto">
            <a:xfrm>
              <a:off x="4284" y="1293"/>
              <a:ext cx="784" cy="581"/>
              <a:chOff x="2925" y="1067"/>
              <a:chExt cx="785" cy="582"/>
            </a:xfrm>
            <a:grpFill/>
          </p:grpSpPr>
          <p:sp>
            <p:nvSpPr>
              <p:cNvPr id="74" name="Freeform 51"/>
              <p:cNvSpPr>
                <a:spLocks/>
              </p:cNvSpPr>
              <p:nvPr/>
            </p:nvSpPr>
            <p:spPr bwMode="auto">
              <a:xfrm>
                <a:off x="3574" y="1243"/>
                <a:ext cx="94" cy="115"/>
              </a:xfrm>
              <a:custGeom>
                <a:avLst/>
                <a:gdLst>
                  <a:gd name="T0" fmla="*/ 7 w 46"/>
                  <a:gd name="T1" fmla="*/ 0 h 57"/>
                  <a:gd name="T2" fmla="*/ 11 w 46"/>
                  <a:gd name="T3" fmla="*/ 9 h 57"/>
                  <a:gd name="T4" fmla="*/ 19 w 46"/>
                  <a:gd name="T5" fmla="*/ 14 h 57"/>
                  <a:gd name="T6" fmla="*/ 29 w 46"/>
                  <a:gd name="T7" fmla="*/ 20 h 57"/>
                  <a:gd name="T8" fmla="*/ 39 w 46"/>
                  <a:gd name="T9" fmla="*/ 32 h 57"/>
                  <a:gd name="T10" fmla="*/ 46 w 46"/>
                  <a:gd name="T11" fmla="*/ 40 h 57"/>
                  <a:gd name="T12" fmla="*/ 43 w 46"/>
                  <a:gd name="T13" fmla="*/ 43 h 57"/>
                  <a:gd name="T14" fmla="*/ 44 w 46"/>
                  <a:gd name="T15" fmla="*/ 46 h 57"/>
                  <a:gd name="T16" fmla="*/ 43 w 46"/>
                  <a:gd name="T17" fmla="*/ 51 h 57"/>
                  <a:gd name="T18" fmla="*/ 31 w 46"/>
                  <a:gd name="T19" fmla="*/ 51 h 57"/>
                  <a:gd name="T20" fmla="*/ 20 w 46"/>
                  <a:gd name="T21" fmla="*/ 56 h 57"/>
                  <a:gd name="T22" fmla="*/ 13 w 46"/>
                  <a:gd name="T23" fmla="*/ 55 h 57"/>
                  <a:gd name="T24" fmla="*/ 14 w 46"/>
                  <a:gd name="T25" fmla="*/ 50 h 57"/>
                  <a:gd name="T26" fmla="*/ 20 w 46"/>
                  <a:gd name="T27" fmla="*/ 45 h 57"/>
                  <a:gd name="T28" fmla="*/ 17 w 46"/>
                  <a:gd name="T29" fmla="*/ 36 h 57"/>
                  <a:gd name="T30" fmla="*/ 19 w 46"/>
                  <a:gd name="T31" fmla="*/ 32 h 57"/>
                  <a:gd name="T32" fmla="*/ 24 w 46"/>
                  <a:gd name="T33" fmla="*/ 37 h 57"/>
                  <a:gd name="T34" fmla="*/ 27 w 46"/>
                  <a:gd name="T35" fmla="*/ 34 h 57"/>
                  <a:gd name="T36" fmla="*/ 21 w 46"/>
                  <a:gd name="T37" fmla="*/ 23 h 57"/>
                  <a:gd name="T38" fmla="*/ 14 w 46"/>
                  <a:gd name="T39" fmla="*/ 22 h 57"/>
                  <a:gd name="T40" fmla="*/ 7 w 46"/>
                  <a:gd name="T41" fmla="*/ 28 h 57"/>
                  <a:gd name="T42" fmla="*/ 5 w 46"/>
                  <a:gd name="T43" fmla="*/ 20 h 57"/>
                  <a:gd name="T44" fmla="*/ 5 w 46"/>
                  <a:gd name="T45" fmla="*/ 9 h 57"/>
                  <a:gd name="T46" fmla="*/ 1 w 46"/>
                  <a:gd name="T47" fmla="*/ 1 h 57"/>
                  <a:gd name="T48" fmla="*/ 7 w 46"/>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57">
                    <a:moveTo>
                      <a:pt x="7" y="0"/>
                    </a:moveTo>
                    <a:cubicBezTo>
                      <a:pt x="7" y="0"/>
                      <a:pt x="9" y="6"/>
                      <a:pt x="11" y="9"/>
                    </a:cubicBezTo>
                    <a:cubicBezTo>
                      <a:pt x="12" y="11"/>
                      <a:pt x="16" y="13"/>
                      <a:pt x="19" y="14"/>
                    </a:cubicBezTo>
                    <a:cubicBezTo>
                      <a:pt x="21" y="16"/>
                      <a:pt x="26" y="17"/>
                      <a:pt x="29" y="20"/>
                    </a:cubicBezTo>
                    <a:cubicBezTo>
                      <a:pt x="31" y="23"/>
                      <a:pt x="36" y="29"/>
                      <a:pt x="39" y="32"/>
                    </a:cubicBezTo>
                    <a:cubicBezTo>
                      <a:pt x="42" y="35"/>
                      <a:pt x="46" y="40"/>
                      <a:pt x="46" y="40"/>
                    </a:cubicBezTo>
                    <a:cubicBezTo>
                      <a:pt x="43" y="43"/>
                      <a:pt x="43" y="43"/>
                      <a:pt x="43" y="43"/>
                    </a:cubicBezTo>
                    <a:cubicBezTo>
                      <a:pt x="44" y="46"/>
                      <a:pt x="44" y="46"/>
                      <a:pt x="44" y="46"/>
                    </a:cubicBezTo>
                    <a:cubicBezTo>
                      <a:pt x="44" y="46"/>
                      <a:pt x="46" y="51"/>
                      <a:pt x="43" y="51"/>
                    </a:cubicBezTo>
                    <a:cubicBezTo>
                      <a:pt x="40" y="51"/>
                      <a:pt x="36" y="51"/>
                      <a:pt x="31" y="51"/>
                    </a:cubicBezTo>
                    <a:cubicBezTo>
                      <a:pt x="25" y="52"/>
                      <a:pt x="25" y="55"/>
                      <a:pt x="20" y="56"/>
                    </a:cubicBezTo>
                    <a:cubicBezTo>
                      <a:pt x="15" y="57"/>
                      <a:pt x="16" y="56"/>
                      <a:pt x="13" y="55"/>
                    </a:cubicBezTo>
                    <a:cubicBezTo>
                      <a:pt x="11" y="53"/>
                      <a:pt x="13" y="52"/>
                      <a:pt x="14" y="50"/>
                    </a:cubicBezTo>
                    <a:cubicBezTo>
                      <a:pt x="16" y="49"/>
                      <a:pt x="19" y="47"/>
                      <a:pt x="20" y="45"/>
                    </a:cubicBezTo>
                    <a:cubicBezTo>
                      <a:pt x="21" y="42"/>
                      <a:pt x="18" y="39"/>
                      <a:pt x="17" y="36"/>
                    </a:cubicBezTo>
                    <a:cubicBezTo>
                      <a:pt x="16" y="33"/>
                      <a:pt x="17" y="32"/>
                      <a:pt x="19" y="32"/>
                    </a:cubicBezTo>
                    <a:cubicBezTo>
                      <a:pt x="21" y="32"/>
                      <a:pt x="21" y="37"/>
                      <a:pt x="24" y="37"/>
                    </a:cubicBezTo>
                    <a:cubicBezTo>
                      <a:pt x="28" y="38"/>
                      <a:pt x="27" y="37"/>
                      <a:pt x="27" y="34"/>
                    </a:cubicBezTo>
                    <a:cubicBezTo>
                      <a:pt x="27" y="30"/>
                      <a:pt x="23" y="24"/>
                      <a:pt x="21" y="23"/>
                    </a:cubicBezTo>
                    <a:cubicBezTo>
                      <a:pt x="19" y="22"/>
                      <a:pt x="17" y="21"/>
                      <a:pt x="14" y="22"/>
                    </a:cubicBezTo>
                    <a:cubicBezTo>
                      <a:pt x="11" y="24"/>
                      <a:pt x="11" y="29"/>
                      <a:pt x="7" y="28"/>
                    </a:cubicBezTo>
                    <a:cubicBezTo>
                      <a:pt x="4" y="27"/>
                      <a:pt x="4" y="22"/>
                      <a:pt x="5" y="20"/>
                    </a:cubicBezTo>
                    <a:cubicBezTo>
                      <a:pt x="6" y="17"/>
                      <a:pt x="7" y="13"/>
                      <a:pt x="5" y="9"/>
                    </a:cubicBezTo>
                    <a:cubicBezTo>
                      <a:pt x="3" y="6"/>
                      <a:pt x="0" y="3"/>
                      <a:pt x="1" y="1"/>
                    </a:cubicBezTo>
                    <a:cubicBezTo>
                      <a:pt x="3" y="0"/>
                      <a:pt x="4" y="1"/>
                      <a:pt x="7" y="0"/>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75" name="Freeform 52"/>
              <p:cNvSpPr>
                <a:spLocks/>
              </p:cNvSpPr>
              <p:nvPr/>
            </p:nvSpPr>
            <p:spPr bwMode="auto">
              <a:xfrm>
                <a:off x="3437" y="1067"/>
                <a:ext cx="133" cy="161"/>
              </a:xfrm>
              <a:custGeom>
                <a:avLst/>
                <a:gdLst>
                  <a:gd name="T0" fmla="*/ 13 w 66"/>
                  <a:gd name="T1" fmla="*/ 10 h 80"/>
                  <a:gd name="T2" fmla="*/ 10 w 66"/>
                  <a:gd name="T3" fmla="*/ 11 h 80"/>
                  <a:gd name="T4" fmla="*/ 11 w 66"/>
                  <a:gd name="T5" fmla="*/ 4 h 80"/>
                  <a:gd name="T6" fmla="*/ 22 w 66"/>
                  <a:gd name="T7" fmla="*/ 1 h 80"/>
                  <a:gd name="T8" fmla="*/ 31 w 66"/>
                  <a:gd name="T9" fmla="*/ 0 h 80"/>
                  <a:gd name="T10" fmla="*/ 31 w 66"/>
                  <a:gd name="T11" fmla="*/ 6 h 80"/>
                  <a:gd name="T12" fmla="*/ 25 w 66"/>
                  <a:gd name="T13" fmla="*/ 7 h 80"/>
                  <a:gd name="T14" fmla="*/ 28 w 66"/>
                  <a:gd name="T15" fmla="*/ 17 h 80"/>
                  <a:gd name="T16" fmla="*/ 39 w 66"/>
                  <a:gd name="T17" fmla="*/ 19 h 80"/>
                  <a:gd name="T18" fmla="*/ 52 w 66"/>
                  <a:gd name="T19" fmla="*/ 16 h 80"/>
                  <a:gd name="T20" fmla="*/ 56 w 66"/>
                  <a:gd name="T21" fmla="*/ 24 h 80"/>
                  <a:gd name="T22" fmla="*/ 47 w 66"/>
                  <a:gd name="T23" fmla="*/ 34 h 80"/>
                  <a:gd name="T24" fmla="*/ 47 w 66"/>
                  <a:gd name="T25" fmla="*/ 43 h 80"/>
                  <a:gd name="T26" fmla="*/ 51 w 66"/>
                  <a:gd name="T27" fmla="*/ 48 h 80"/>
                  <a:gd name="T28" fmla="*/ 57 w 66"/>
                  <a:gd name="T29" fmla="*/ 48 h 80"/>
                  <a:gd name="T30" fmla="*/ 62 w 66"/>
                  <a:gd name="T31" fmla="*/ 55 h 80"/>
                  <a:gd name="T32" fmla="*/ 66 w 66"/>
                  <a:gd name="T33" fmla="*/ 58 h 80"/>
                  <a:gd name="T34" fmla="*/ 63 w 66"/>
                  <a:gd name="T35" fmla="*/ 63 h 80"/>
                  <a:gd name="T36" fmla="*/ 62 w 66"/>
                  <a:gd name="T37" fmla="*/ 70 h 80"/>
                  <a:gd name="T38" fmla="*/ 56 w 66"/>
                  <a:gd name="T39" fmla="*/ 67 h 80"/>
                  <a:gd name="T40" fmla="*/ 56 w 66"/>
                  <a:gd name="T41" fmla="*/ 61 h 80"/>
                  <a:gd name="T42" fmla="*/ 48 w 66"/>
                  <a:gd name="T43" fmla="*/ 59 h 80"/>
                  <a:gd name="T44" fmla="*/ 38 w 66"/>
                  <a:gd name="T45" fmla="*/ 60 h 80"/>
                  <a:gd name="T46" fmla="*/ 31 w 66"/>
                  <a:gd name="T47" fmla="*/ 68 h 80"/>
                  <a:gd name="T48" fmla="*/ 30 w 66"/>
                  <a:gd name="T49" fmla="*/ 73 h 80"/>
                  <a:gd name="T50" fmla="*/ 32 w 66"/>
                  <a:gd name="T51" fmla="*/ 79 h 80"/>
                  <a:gd name="T52" fmla="*/ 26 w 66"/>
                  <a:gd name="T53" fmla="*/ 79 h 80"/>
                  <a:gd name="T54" fmla="*/ 22 w 66"/>
                  <a:gd name="T55" fmla="*/ 76 h 80"/>
                  <a:gd name="T56" fmla="*/ 20 w 66"/>
                  <a:gd name="T57" fmla="*/ 73 h 80"/>
                  <a:gd name="T58" fmla="*/ 13 w 66"/>
                  <a:gd name="T59" fmla="*/ 72 h 80"/>
                  <a:gd name="T60" fmla="*/ 5 w 66"/>
                  <a:gd name="T61" fmla="*/ 64 h 80"/>
                  <a:gd name="T62" fmla="*/ 1 w 66"/>
                  <a:gd name="T63" fmla="*/ 61 h 80"/>
                  <a:gd name="T64" fmla="*/ 3 w 66"/>
                  <a:gd name="T65" fmla="*/ 54 h 80"/>
                  <a:gd name="T66" fmla="*/ 13 w 66"/>
                  <a:gd name="T67" fmla="*/ 54 h 80"/>
                  <a:gd name="T68" fmla="*/ 13 w 66"/>
                  <a:gd name="T69" fmla="*/ 49 h 80"/>
                  <a:gd name="T70" fmla="*/ 1 w 66"/>
                  <a:gd name="T71" fmla="*/ 43 h 80"/>
                  <a:gd name="T72" fmla="*/ 5 w 66"/>
                  <a:gd name="T73" fmla="*/ 38 h 80"/>
                  <a:gd name="T74" fmla="*/ 12 w 66"/>
                  <a:gd name="T75" fmla="*/ 37 h 80"/>
                  <a:gd name="T76" fmla="*/ 11 w 66"/>
                  <a:gd name="T77" fmla="*/ 31 h 80"/>
                  <a:gd name="T78" fmla="*/ 5 w 66"/>
                  <a:gd name="T79" fmla="*/ 30 h 80"/>
                  <a:gd name="T80" fmla="*/ 3 w 66"/>
                  <a:gd name="T81" fmla="*/ 25 h 80"/>
                  <a:gd name="T82" fmla="*/ 10 w 66"/>
                  <a:gd name="T83" fmla="*/ 23 h 80"/>
                  <a:gd name="T84" fmla="*/ 18 w 66"/>
                  <a:gd name="T85" fmla="*/ 27 h 80"/>
                  <a:gd name="T86" fmla="*/ 31 w 66"/>
                  <a:gd name="T87" fmla="*/ 39 h 80"/>
                  <a:gd name="T88" fmla="*/ 37 w 66"/>
                  <a:gd name="T89" fmla="*/ 32 h 80"/>
                  <a:gd name="T90" fmla="*/ 36 w 66"/>
                  <a:gd name="T91" fmla="*/ 26 h 80"/>
                  <a:gd name="T92" fmla="*/ 24 w 66"/>
                  <a:gd name="T93" fmla="*/ 24 h 80"/>
                  <a:gd name="T94" fmla="*/ 20 w 66"/>
                  <a:gd name="T95" fmla="*/ 18 h 80"/>
                  <a:gd name="T96" fmla="*/ 12 w 66"/>
                  <a:gd name="T97" fmla="*/ 19 h 80"/>
                  <a:gd name="T98" fmla="*/ 15 w 66"/>
                  <a:gd name="T99" fmla="*/ 12 h 80"/>
                  <a:gd name="T100" fmla="*/ 13 w 66"/>
                  <a:gd name="T101"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6" h="80">
                    <a:moveTo>
                      <a:pt x="13" y="10"/>
                    </a:moveTo>
                    <a:cubicBezTo>
                      <a:pt x="12" y="10"/>
                      <a:pt x="11" y="11"/>
                      <a:pt x="10" y="11"/>
                    </a:cubicBezTo>
                    <a:cubicBezTo>
                      <a:pt x="8" y="10"/>
                      <a:pt x="9" y="6"/>
                      <a:pt x="11" y="4"/>
                    </a:cubicBezTo>
                    <a:cubicBezTo>
                      <a:pt x="14" y="3"/>
                      <a:pt x="18" y="2"/>
                      <a:pt x="22" y="1"/>
                    </a:cubicBezTo>
                    <a:cubicBezTo>
                      <a:pt x="25" y="1"/>
                      <a:pt x="29" y="1"/>
                      <a:pt x="31" y="0"/>
                    </a:cubicBezTo>
                    <a:cubicBezTo>
                      <a:pt x="32" y="0"/>
                      <a:pt x="32" y="5"/>
                      <a:pt x="31" y="6"/>
                    </a:cubicBezTo>
                    <a:cubicBezTo>
                      <a:pt x="30" y="7"/>
                      <a:pt x="26" y="5"/>
                      <a:pt x="25" y="7"/>
                    </a:cubicBezTo>
                    <a:cubicBezTo>
                      <a:pt x="24" y="9"/>
                      <a:pt x="25" y="16"/>
                      <a:pt x="28" y="17"/>
                    </a:cubicBezTo>
                    <a:cubicBezTo>
                      <a:pt x="30" y="18"/>
                      <a:pt x="35" y="20"/>
                      <a:pt x="39" y="19"/>
                    </a:cubicBezTo>
                    <a:cubicBezTo>
                      <a:pt x="42" y="18"/>
                      <a:pt x="51" y="15"/>
                      <a:pt x="52" y="16"/>
                    </a:cubicBezTo>
                    <a:cubicBezTo>
                      <a:pt x="54" y="17"/>
                      <a:pt x="57" y="19"/>
                      <a:pt x="56" y="24"/>
                    </a:cubicBezTo>
                    <a:cubicBezTo>
                      <a:pt x="55" y="29"/>
                      <a:pt x="49" y="31"/>
                      <a:pt x="47" y="34"/>
                    </a:cubicBezTo>
                    <a:cubicBezTo>
                      <a:pt x="45" y="38"/>
                      <a:pt x="45" y="39"/>
                      <a:pt x="47" y="43"/>
                    </a:cubicBezTo>
                    <a:cubicBezTo>
                      <a:pt x="48" y="46"/>
                      <a:pt x="48" y="47"/>
                      <a:pt x="51" y="48"/>
                    </a:cubicBezTo>
                    <a:cubicBezTo>
                      <a:pt x="53" y="48"/>
                      <a:pt x="55" y="47"/>
                      <a:pt x="57" y="48"/>
                    </a:cubicBezTo>
                    <a:cubicBezTo>
                      <a:pt x="58" y="49"/>
                      <a:pt x="60" y="54"/>
                      <a:pt x="62" y="55"/>
                    </a:cubicBezTo>
                    <a:cubicBezTo>
                      <a:pt x="64" y="57"/>
                      <a:pt x="66" y="58"/>
                      <a:pt x="66" y="58"/>
                    </a:cubicBezTo>
                    <a:cubicBezTo>
                      <a:pt x="66" y="58"/>
                      <a:pt x="63" y="60"/>
                      <a:pt x="63" y="63"/>
                    </a:cubicBezTo>
                    <a:cubicBezTo>
                      <a:pt x="62" y="66"/>
                      <a:pt x="64" y="70"/>
                      <a:pt x="62" y="70"/>
                    </a:cubicBezTo>
                    <a:cubicBezTo>
                      <a:pt x="60" y="70"/>
                      <a:pt x="57" y="68"/>
                      <a:pt x="56" y="67"/>
                    </a:cubicBezTo>
                    <a:cubicBezTo>
                      <a:pt x="55" y="66"/>
                      <a:pt x="58" y="63"/>
                      <a:pt x="56" y="61"/>
                    </a:cubicBezTo>
                    <a:cubicBezTo>
                      <a:pt x="55" y="60"/>
                      <a:pt x="51" y="59"/>
                      <a:pt x="48" y="59"/>
                    </a:cubicBezTo>
                    <a:cubicBezTo>
                      <a:pt x="46" y="59"/>
                      <a:pt x="41" y="58"/>
                      <a:pt x="38" y="60"/>
                    </a:cubicBezTo>
                    <a:cubicBezTo>
                      <a:pt x="35" y="62"/>
                      <a:pt x="31" y="66"/>
                      <a:pt x="31" y="68"/>
                    </a:cubicBezTo>
                    <a:cubicBezTo>
                      <a:pt x="30" y="71"/>
                      <a:pt x="29" y="71"/>
                      <a:pt x="30" y="73"/>
                    </a:cubicBezTo>
                    <a:cubicBezTo>
                      <a:pt x="32" y="75"/>
                      <a:pt x="33" y="78"/>
                      <a:pt x="32" y="79"/>
                    </a:cubicBezTo>
                    <a:cubicBezTo>
                      <a:pt x="31" y="80"/>
                      <a:pt x="29" y="80"/>
                      <a:pt x="26" y="79"/>
                    </a:cubicBezTo>
                    <a:cubicBezTo>
                      <a:pt x="23" y="77"/>
                      <a:pt x="22" y="77"/>
                      <a:pt x="22" y="76"/>
                    </a:cubicBezTo>
                    <a:cubicBezTo>
                      <a:pt x="21" y="75"/>
                      <a:pt x="20" y="73"/>
                      <a:pt x="20" y="73"/>
                    </a:cubicBezTo>
                    <a:cubicBezTo>
                      <a:pt x="18" y="73"/>
                      <a:pt x="17" y="74"/>
                      <a:pt x="13" y="72"/>
                    </a:cubicBezTo>
                    <a:cubicBezTo>
                      <a:pt x="10" y="70"/>
                      <a:pt x="7" y="66"/>
                      <a:pt x="5" y="64"/>
                    </a:cubicBezTo>
                    <a:cubicBezTo>
                      <a:pt x="3" y="63"/>
                      <a:pt x="1" y="63"/>
                      <a:pt x="1" y="61"/>
                    </a:cubicBezTo>
                    <a:cubicBezTo>
                      <a:pt x="1" y="58"/>
                      <a:pt x="0" y="54"/>
                      <a:pt x="3" y="54"/>
                    </a:cubicBezTo>
                    <a:cubicBezTo>
                      <a:pt x="5" y="54"/>
                      <a:pt x="11" y="55"/>
                      <a:pt x="13" y="54"/>
                    </a:cubicBezTo>
                    <a:cubicBezTo>
                      <a:pt x="15" y="52"/>
                      <a:pt x="15" y="51"/>
                      <a:pt x="13" y="49"/>
                    </a:cubicBezTo>
                    <a:cubicBezTo>
                      <a:pt x="10" y="46"/>
                      <a:pt x="2" y="44"/>
                      <a:pt x="1" y="43"/>
                    </a:cubicBezTo>
                    <a:cubicBezTo>
                      <a:pt x="0" y="41"/>
                      <a:pt x="3" y="38"/>
                      <a:pt x="5" y="38"/>
                    </a:cubicBezTo>
                    <a:cubicBezTo>
                      <a:pt x="7" y="38"/>
                      <a:pt x="12" y="39"/>
                      <a:pt x="12" y="37"/>
                    </a:cubicBezTo>
                    <a:cubicBezTo>
                      <a:pt x="12" y="34"/>
                      <a:pt x="12" y="32"/>
                      <a:pt x="11" y="31"/>
                    </a:cubicBezTo>
                    <a:cubicBezTo>
                      <a:pt x="11" y="29"/>
                      <a:pt x="6" y="31"/>
                      <a:pt x="5" y="30"/>
                    </a:cubicBezTo>
                    <a:cubicBezTo>
                      <a:pt x="4" y="30"/>
                      <a:pt x="2" y="26"/>
                      <a:pt x="3" y="25"/>
                    </a:cubicBezTo>
                    <a:cubicBezTo>
                      <a:pt x="4" y="24"/>
                      <a:pt x="7" y="24"/>
                      <a:pt x="10" y="23"/>
                    </a:cubicBezTo>
                    <a:cubicBezTo>
                      <a:pt x="11" y="23"/>
                      <a:pt x="16" y="26"/>
                      <a:pt x="18" y="27"/>
                    </a:cubicBezTo>
                    <a:cubicBezTo>
                      <a:pt x="25" y="30"/>
                      <a:pt x="29" y="39"/>
                      <a:pt x="31" y="39"/>
                    </a:cubicBezTo>
                    <a:cubicBezTo>
                      <a:pt x="33" y="39"/>
                      <a:pt x="37" y="34"/>
                      <a:pt x="37" y="32"/>
                    </a:cubicBezTo>
                    <a:cubicBezTo>
                      <a:pt x="37" y="30"/>
                      <a:pt x="38" y="27"/>
                      <a:pt x="36" y="26"/>
                    </a:cubicBezTo>
                    <a:cubicBezTo>
                      <a:pt x="34" y="25"/>
                      <a:pt x="25" y="25"/>
                      <a:pt x="24" y="24"/>
                    </a:cubicBezTo>
                    <a:cubicBezTo>
                      <a:pt x="23" y="22"/>
                      <a:pt x="20" y="19"/>
                      <a:pt x="20" y="18"/>
                    </a:cubicBezTo>
                    <a:cubicBezTo>
                      <a:pt x="19" y="17"/>
                      <a:pt x="13" y="19"/>
                      <a:pt x="12" y="19"/>
                    </a:cubicBezTo>
                    <a:cubicBezTo>
                      <a:pt x="11" y="18"/>
                      <a:pt x="14" y="13"/>
                      <a:pt x="15" y="12"/>
                    </a:cubicBezTo>
                    <a:cubicBezTo>
                      <a:pt x="15" y="12"/>
                      <a:pt x="15" y="10"/>
                      <a:pt x="13" y="10"/>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76" name="Freeform 53"/>
              <p:cNvSpPr>
                <a:spLocks/>
              </p:cNvSpPr>
              <p:nvPr/>
            </p:nvSpPr>
            <p:spPr bwMode="auto">
              <a:xfrm>
                <a:off x="2925" y="1139"/>
                <a:ext cx="785" cy="510"/>
              </a:xfrm>
              <a:custGeom>
                <a:avLst/>
                <a:gdLst>
                  <a:gd name="T0" fmla="*/ 35 w 388"/>
                  <a:gd name="T1" fmla="*/ 90 h 252"/>
                  <a:gd name="T2" fmla="*/ 56 w 388"/>
                  <a:gd name="T3" fmla="*/ 84 h 252"/>
                  <a:gd name="T4" fmla="*/ 63 w 388"/>
                  <a:gd name="T5" fmla="*/ 97 h 252"/>
                  <a:gd name="T6" fmla="*/ 72 w 388"/>
                  <a:gd name="T7" fmla="*/ 93 h 252"/>
                  <a:gd name="T8" fmla="*/ 87 w 388"/>
                  <a:gd name="T9" fmla="*/ 97 h 252"/>
                  <a:gd name="T10" fmla="*/ 79 w 388"/>
                  <a:gd name="T11" fmla="*/ 89 h 252"/>
                  <a:gd name="T12" fmla="*/ 90 w 388"/>
                  <a:gd name="T13" fmla="*/ 82 h 252"/>
                  <a:gd name="T14" fmla="*/ 100 w 388"/>
                  <a:gd name="T15" fmla="*/ 68 h 252"/>
                  <a:gd name="T16" fmla="*/ 124 w 388"/>
                  <a:gd name="T17" fmla="*/ 60 h 252"/>
                  <a:gd name="T18" fmla="*/ 152 w 388"/>
                  <a:gd name="T19" fmla="*/ 55 h 252"/>
                  <a:gd name="T20" fmla="*/ 173 w 388"/>
                  <a:gd name="T21" fmla="*/ 32 h 252"/>
                  <a:gd name="T22" fmla="*/ 186 w 388"/>
                  <a:gd name="T23" fmla="*/ 10 h 252"/>
                  <a:gd name="T24" fmla="*/ 193 w 388"/>
                  <a:gd name="T25" fmla="*/ 5 h 252"/>
                  <a:gd name="T26" fmla="*/ 225 w 388"/>
                  <a:gd name="T27" fmla="*/ 7 h 252"/>
                  <a:gd name="T28" fmla="*/ 231 w 388"/>
                  <a:gd name="T29" fmla="*/ 11 h 252"/>
                  <a:gd name="T30" fmla="*/ 211 w 388"/>
                  <a:gd name="T31" fmla="*/ 12 h 252"/>
                  <a:gd name="T32" fmla="*/ 200 w 388"/>
                  <a:gd name="T33" fmla="*/ 11 h 252"/>
                  <a:gd name="T34" fmla="*/ 193 w 388"/>
                  <a:gd name="T35" fmla="*/ 19 h 252"/>
                  <a:gd name="T36" fmla="*/ 182 w 388"/>
                  <a:gd name="T37" fmla="*/ 23 h 252"/>
                  <a:gd name="T38" fmla="*/ 178 w 388"/>
                  <a:gd name="T39" fmla="*/ 32 h 252"/>
                  <a:gd name="T40" fmla="*/ 185 w 388"/>
                  <a:gd name="T41" fmla="*/ 42 h 252"/>
                  <a:gd name="T42" fmla="*/ 183 w 388"/>
                  <a:gd name="T43" fmla="*/ 35 h 252"/>
                  <a:gd name="T44" fmla="*/ 193 w 388"/>
                  <a:gd name="T45" fmla="*/ 26 h 252"/>
                  <a:gd name="T46" fmla="*/ 206 w 388"/>
                  <a:gd name="T47" fmla="*/ 19 h 252"/>
                  <a:gd name="T48" fmla="*/ 218 w 388"/>
                  <a:gd name="T49" fmla="*/ 18 h 252"/>
                  <a:gd name="T50" fmla="*/ 229 w 388"/>
                  <a:gd name="T51" fmla="*/ 21 h 252"/>
                  <a:gd name="T52" fmla="*/ 241 w 388"/>
                  <a:gd name="T53" fmla="*/ 9 h 252"/>
                  <a:gd name="T54" fmla="*/ 248 w 388"/>
                  <a:gd name="T55" fmla="*/ 19 h 252"/>
                  <a:gd name="T56" fmla="*/ 252 w 388"/>
                  <a:gd name="T57" fmla="*/ 36 h 252"/>
                  <a:gd name="T58" fmla="*/ 274 w 388"/>
                  <a:gd name="T59" fmla="*/ 50 h 252"/>
                  <a:gd name="T60" fmla="*/ 287 w 388"/>
                  <a:gd name="T61" fmla="*/ 68 h 252"/>
                  <a:gd name="T62" fmla="*/ 294 w 388"/>
                  <a:gd name="T63" fmla="*/ 60 h 252"/>
                  <a:gd name="T64" fmla="*/ 311 w 388"/>
                  <a:gd name="T65" fmla="*/ 52 h 252"/>
                  <a:gd name="T66" fmla="*/ 320 w 388"/>
                  <a:gd name="T67" fmla="*/ 63 h 252"/>
                  <a:gd name="T68" fmla="*/ 322 w 388"/>
                  <a:gd name="T69" fmla="*/ 82 h 252"/>
                  <a:gd name="T70" fmla="*/ 334 w 388"/>
                  <a:gd name="T71" fmla="*/ 94 h 252"/>
                  <a:gd name="T72" fmla="*/ 330 w 388"/>
                  <a:gd name="T73" fmla="*/ 110 h 252"/>
                  <a:gd name="T74" fmla="*/ 357 w 388"/>
                  <a:gd name="T75" fmla="*/ 125 h 252"/>
                  <a:gd name="T76" fmla="*/ 372 w 388"/>
                  <a:gd name="T77" fmla="*/ 122 h 252"/>
                  <a:gd name="T78" fmla="*/ 379 w 388"/>
                  <a:gd name="T79" fmla="*/ 160 h 252"/>
                  <a:gd name="T80" fmla="*/ 388 w 388"/>
                  <a:gd name="T81" fmla="*/ 193 h 252"/>
                  <a:gd name="T82" fmla="*/ 355 w 388"/>
                  <a:gd name="T83" fmla="*/ 189 h 252"/>
                  <a:gd name="T84" fmla="*/ 322 w 388"/>
                  <a:gd name="T85" fmla="*/ 184 h 252"/>
                  <a:gd name="T86" fmla="*/ 287 w 388"/>
                  <a:gd name="T87" fmla="*/ 209 h 252"/>
                  <a:gd name="T88" fmla="*/ 244 w 388"/>
                  <a:gd name="T89" fmla="*/ 227 h 252"/>
                  <a:gd name="T90" fmla="*/ 192 w 388"/>
                  <a:gd name="T91" fmla="*/ 211 h 252"/>
                  <a:gd name="T92" fmla="*/ 144 w 388"/>
                  <a:gd name="T93" fmla="*/ 196 h 252"/>
                  <a:gd name="T94" fmla="*/ 104 w 388"/>
                  <a:gd name="T95" fmla="*/ 217 h 252"/>
                  <a:gd name="T96" fmla="*/ 104 w 388"/>
                  <a:gd name="T97" fmla="*/ 252 h 252"/>
                  <a:gd name="T98" fmla="*/ 71 w 388"/>
                  <a:gd name="T99" fmla="*/ 248 h 252"/>
                  <a:gd name="T100" fmla="*/ 45 w 388"/>
                  <a:gd name="T101" fmla="*/ 232 h 252"/>
                  <a:gd name="T102" fmla="*/ 13 w 388"/>
                  <a:gd name="T103" fmla="*/ 205 h 252"/>
                  <a:gd name="T104" fmla="*/ 0 w 388"/>
                  <a:gd name="T105" fmla="*/ 192 h 252"/>
                  <a:gd name="T106" fmla="*/ 18 w 388"/>
                  <a:gd name="T107" fmla="*/ 171 h 252"/>
                  <a:gd name="T108" fmla="*/ 22 w 388"/>
                  <a:gd name="T109" fmla="*/ 137 h 252"/>
                  <a:gd name="T110" fmla="*/ 23 w 388"/>
                  <a:gd name="T111" fmla="*/ 10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8" h="252">
                    <a:moveTo>
                      <a:pt x="27" y="94"/>
                    </a:moveTo>
                    <a:cubicBezTo>
                      <a:pt x="29" y="94"/>
                      <a:pt x="32" y="91"/>
                      <a:pt x="35" y="90"/>
                    </a:cubicBezTo>
                    <a:cubicBezTo>
                      <a:pt x="38" y="88"/>
                      <a:pt x="42" y="85"/>
                      <a:pt x="46" y="84"/>
                    </a:cubicBezTo>
                    <a:cubicBezTo>
                      <a:pt x="49" y="84"/>
                      <a:pt x="53" y="82"/>
                      <a:pt x="56" y="84"/>
                    </a:cubicBezTo>
                    <a:cubicBezTo>
                      <a:pt x="59" y="85"/>
                      <a:pt x="61" y="88"/>
                      <a:pt x="62" y="89"/>
                    </a:cubicBezTo>
                    <a:cubicBezTo>
                      <a:pt x="63" y="89"/>
                      <a:pt x="62" y="95"/>
                      <a:pt x="63" y="97"/>
                    </a:cubicBezTo>
                    <a:cubicBezTo>
                      <a:pt x="65" y="98"/>
                      <a:pt x="66" y="99"/>
                      <a:pt x="69" y="98"/>
                    </a:cubicBezTo>
                    <a:cubicBezTo>
                      <a:pt x="71" y="97"/>
                      <a:pt x="71" y="93"/>
                      <a:pt x="72" y="93"/>
                    </a:cubicBezTo>
                    <a:cubicBezTo>
                      <a:pt x="73" y="94"/>
                      <a:pt x="82" y="102"/>
                      <a:pt x="83" y="102"/>
                    </a:cubicBezTo>
                    <a:cubicBezTo>
                      <a:pt x="85" y="103"/>
                      <a:pt x="87" y="99"/>
                      <a:pt x="87" y="97"/>
                    </a:cubicBezTo>
                    <a:cubicBezTo>
                      <a:pt x="87" y="95"/>
                      <a:pt x="89" y="92"/>
                      <a:pt x="87" y="92"/>
                    </a:cubicBezTo>
                    <a:cubicBezTo>
                      <a:pt x="86" y="91"/>
                      <a:pt x="79" y="92"/>
                      <a:pt x="79" y="89"/>
                    </a:cubicBezTo>
                    <a:cubicBezTo>
                      <a:pt x="78" y="87"/>
                      <a:pt x="79" y="83"/>
                      <a:pt x="81" y="83"/>
                    </a:cubicBezTo>
                    <a:cubicBezTo>
                      <a:pt x="84" y="83"/>
                      <a:pt x="88" y="83"/>
                      <a:pt x="90" y="82"/>
                    </a:cubicBezTo>
                    <a:cubicBezTo>
                      <a:pt x="92" y="80"/>
                      <a:pt x="97" y="80"/>
                      <a:pt x="98" y="77"/>
                    </a:cubicBezTo>
                    <a:cubicBezTo>
                      <a:pt x="98" y="75"/>
                      <a:pt x="99" y="70"/>
                      <a:pt x="100" y="68"/>
                    </a:cubicBezTo>
                    <a:cubicBezTo>
                      <a:pt x="102" y="67"/>
                      <a:pt x="105" y="59"/>
                      <a:pt x="107" y="59"/>
                    </a:cubicBezTo>
                    <a:cubicBezTo>
                      <a:pt x="110" y="59"/>
                      <a:pt x="119" y="61"/>
                      <a:pt x="124" y="60"/>
                    </a:cubicBezTo>
                    <a:cubicBezTo>
                      <a:pt x="129" y="60"/>
                      <a:pt x="138" y="54"/>
                      <a:pt x="141" y="54"/>
                    </a:cubicBezTo>
                    <a:cubicBezTo>
                      <a:pt x="144" y="54"/>
                      <a:pt x="149" y="57"/>
                      <a:pt x="152" y="55"/>
                    </a:cubicBezTo>
                    <a:cubicBezTo>
                      <a:pt x="154" y="52"/>
                      <a:pt x="156" y="46"/>
                      <a:pt x="159" y="43"/>
                    </a:cubicBezTo>
                    <a:cubicBezTo>
                      <a:pt x="162" y="41"/>
                      <a:pt x="171" y="35"/>
                      <a:pt x="173" y="32"/>
                    </a:cubicBezTo>
                    <a:cubicBezTo>
                      <a:pt x="174" y="30"/>
                      <a:pt x="178" y="19"/>
                      <a:pt x="180" y="18"/>
                    </a:cubicBezTo>
                    <a:cubicBezTo>
                      <a:pt x="182" y="17"/>
                      <a:pt x="185" y="13"/>
                      <a:pt x="186" y="10"/>
                    </a:cubicBezTo>
                    <a:cubicBezTo>
                      <a:pt x="186" y="8"/>
                      <a:pt x="190" y="0"/>
                      <a:pt x="192" y="0"/>
                    </a:cubicBezTo>
                    <a:cubicBezTo>
                      <a:pt x="194" y="0"/>
                      <a:pt x="191" y="5"/>
                      <a:pt x="193" y="5"/>
                    </a:cubicBezTo>
                    <a:cubicBezTo>
                      <a:pt x="195" y="6"/>
                      <a:pt x="199" y="6"/>
                      <a:pt x="201" y="6"/>
                    </a:cubicBezTo>
                    <a:cubicBezTo>
                      <a:pt x="203" y="6"/>
                      <a:pt x="222" y="7"/>
                      <a:pt x="225" y="7"/>
                    </a:cubicBezTo>
                    <a:cubicBezTo>
                      <a:pt x="229" y="7"/>
                      <a:pt x="230" y="6"/>
                      <a:pt x="231" y="7"/>
                    </a:cubicBezTo>
                    <a:cubicBezTo>
                      <a:pt x="232" y="7"/>
                      <a:pt x="233" y="11"/>
                      <a:pt x="231" y="11"/>
                    </a:cubicBezTo>
                    <a:cubicBezTo>
                      <a:pt x="229" y="12"/>
                      <a:pt x="225" y="12"/>
                      <a:pt x="223" y="12"/>
                    </a:cubicBezTo>
                    <a:cubicBezTo>
                      <a:pt x="220" y="12"/>
                      <a:pt x="213" y="13"/>
                      <a:pt x="211" y="12"/>
                    </a:cubicBezTo>
                    <a:cubicBezTo>
                      <a:pt x="209" y="11"/>
                      <a:pt x="206" y="13"/>
                      <a:pt x="205" y="14"/>
                    </a:cubicBezTo>
                    <a:cubicBezTo>
                      <a:pt x="204" y="14"/>
                      <a:pt x="202" y="11"/>
                      <a:pt x="200" y="11"/>
                    </a:cubicBezTo>
                    <a:cubicBezTo>
                      <a:pt x="199" y="11"/>
                      <a:pt x="196" y="14"/>
                      <a:pt x="195" y="15"/>
                    </a:cubicBezTo>
                    <a:cubicBezTo>
                      <a:pt x="195" y="16"/>
                      <a:pt x="195" y="19"/>
                      <a:pt x="193" y="19"/>
                    </a:cubicBezTo>
                    <a:cubicBezTo>
                      <a:pt x="191" y="19"/>
                      <a:pt x="188" y="18"/>
                      <a:pt x="187" y="19"/>
                    </a:cubicBezTo>
                    <a:cubicBezTo>
                      <a:pt x="186" y="19"/>
                      <a:pt x="182" y="21"/>
                      <a:pt x="182" y="23"/>
                    </a:cubicBezTo>
                    <a:cubicBezTo>
                      <a:pt x="182" y="25"/>
                      <a:pt x="183" y="25"/>
                      <a:pt x="182" y="27"/>
                    </a:cubicBezTo>
                    <a:cubicBezTo>
                      <a:pt x="181" y="30"/>
                      <a:pt x="178" y="30"/>
                      <a:pt x="178" y="32"/>
                    </a:cubicBezTo>
                    <a:cubicBezTo>
                      <a:pt x="178" y="34"/>
                      <a:pt x="177" y="37"/>
                      <a:pt x="178" y="39"/>
                    </a:cubicBezTo>
                    <a:cubicBezTo>
                      <a:pt x="179" y="40"/>
                      <a:pt x="182" y="42"/>
                      <a:pt x="185" y="42"/>
                    </a:cubicBezTo>
                    <a:cubicBezTo>
                      <a:pt x="187" y="42"/>
                      <a:pt x="186" y="41"/>
                      <a:pt x="187" y="40"/>
                    </a:cubicBezTo>
                    <a:cubicBezTo>
                      <a:pt x="187" y="40"/>
                      <a:pt x="183" y="38"/>
                      <a:pt x="183" y="35"/>
                    </a:cubicBezTo>
                    <a:cubicBezTo>
                      <a:pt x="184" y="33"/>
                      <a:pt x="189" y="34"/>
                      <a:pt x="189" y="31"/>
                    </a:cubicBezTo>
                    <a:cubicBezTo>
                      <a:pt x="189" y="28"/>
                      <a:pt x="192" y="27"/>
                      <a:pt x="193" y="26"/>
                    </a:cubicBezTo>
                    <a:cubicBezTo>
                      <a:pt x="194" y="24"/>
                      <a:pt x="196" y="23"/>
                      <a:pt x="199" y="22"/>
                    </a:cubicBezTo>
                    <a:cubicBezTo>
                      <a:pt x="201" y="22"/>
                      <a:pt x="205" y="19"/>
                      <a:pt x="206" y="19"/>
                    </a:cubicBezTo>
                    <a:cubicBezTo>
                      <a:pt x="207" y="18"/>
                      <a:pt x="208" y="18"/>
                      <a:pt x="212" y="19"/>
                    </a:cubicBezTo>
                    <a:cubicBezTo>
                      <a:pt x="215" y="19"/>
                      <a:pt x="216" y="17"/>
                      <a:pt x="218" y="18"/>
                    </a:cubicBezTo>
                    <a:cubicBezTo>
                      <a:pt x="221" y="20"/>
                      <a:pt x="220" y="23"/>
                      <a:pt x="221" y="23"/>
                    </a:cubicBezTo>
                    <a:cubicBezTo>
                      <a:pt x="223" y="24"/>
                      <a:pt x="228" y="23"/>
                      <a:pt x="229" y="21"/>
                    </a:cubicBezTo>
                    <a:cubicBezTo>
                      <a:pt x="229" y="19"/>
                      <a:pt x="234" y="15"/>
                      <a:pt x="236" y="14"/>
                    </a:cubicBezTo>
                    <a:cubicBezTo>
                      <a:pt x="239" y="14"/>
                      <a:pt x="240" y="9"/>
                      <a:pt x="241" y="9"/>
                    </a:cubicBezTo>
                    <a:cubicBezTo>
                      <a:pt x="243" y="9"/>
                      <a:pt x="242" y="17"/>
                      <a:pt x="244" y="17"/>
                    </a:cubicBezTo>
                    <a:cubicBezTo>
                      <a:pt x="247" y="18"/>
                      <a:pt x="248" y="16"/>
                      <a:pt x="248" y="19"/>
                    </a:cubicBezTo>
                    <a:cubicBezTo>
                      <a:pt x="248" y="22"/>
                      <a:pt x="246" y="27"/>
                      <a:pt x="248" y="29"/>
                    </a:cubicBezTo>
                    <a:cubicBezTo>
                      <a:pt x="249" y="31"/>
                      <a:pt x="249" y="34"/>
                      <a:pt x="252" y="36"/>
                    </a:cubicBezTo>
                    <a:cubicBezTo>
                      <a:pt x="256" y="39"/>
                      <a:pt x="261" y="40"/>
                      <a:pt x="265" y="42"/>
                    </a:cubicBezTo>
                    <a:cubicBezTo>
                      <a:pt x="268" y="44"/>
                      <a:pt x="272" y="48"/>
                      <a:pt x="274" y="50"/>
                    </a:cubicBezTo>
                    <a:cubicBezTo>
                      <a:pt x="276" y="52"/>
                      <a:pt x="280" y="52"/>
                      <a:pt x="281" y="54"/>
                    </a:cubicBezTo>
                    <a:cubicBezTo>
                      <a:pt x="282" y="55"/>
                      <a:pt x="285" y="68"/>
                      <a:pt x="287" y="68"/>
                    </a:cubicBezTo>
                    <a:cubicBezTo>
                      <a:pt x="290" y="68"/>
                      <a:pt x="294" y="68"/>
                      <a:pt x="294" y="67"/>
                    </a:cubicBezTo>
                    <a:cubicBezTo>
                      <a:pt x="294" y="66"/>
                      <a:pt x="291" y="61"/>
                      <a:pt x="294" y="60"/>
                    </a:cubicBezTo>
                    <a:cubicBezTo>
                      <a:pt x="296" y="60"/>
                      <a:pt x="301" y="60"/>
                      <a:pt x="302" y="58"/>
                    </a:cubicBezTo>
                    <a:cubicBezTo>
                      <a:pt x="304" y="56"/>
                      <a:pt x="310" y="51"/>
                      <a:pt x="311" y="52"/>
                    </a:cubicBezTo>
                    <a:cubicBezTo>
                      <a:pt x="313" y="52"/>
                      <a:pt x="311" y="55"/>
                      <a:pt x="314" y="57"/>
                    </a:cubicBezTo>
                    <a:cubicBezTo>
                      <a:pt x="316" y="59"/>
                      <a:pt x="320" y="60"/>
                      <a:pt x="320" y="63"/>
                    </a:cubicBezTo>
                    <a:cubicBezTo>
                      <a:pt x="321" y="66"/>
                      <a:pt x="318" y="74"/>
                      <a:pt x="318" y="76"/>
                    </a:cubicBezTo>
                    <a:cubicBezTo>
                      <a:pt x="317" y="78"/>
                      <a:pt x="319" y="80"/>
                      <a:pt x="322" y="82"/>
                    </a:cubicBezTo>
                    <a:cubicBezTo>
                      <a:pt x="325" y="84"/>
                      <a:pt x="329" y="85"/>
                      <a:pt x="329" y="87"/>
                    </a:cubicBezTo>
                    <a:cubicBezTo>
                      <a:pt x="330" y="89"/>
                      <a:pt x="336" y="92"/>
                      <a:pt x="334" y="94"/>
                    </a:cubicBezTo>
                    <a:cubicBezTo>
                      <a:pt x="332" y="97"/>
                      <a:pt x="327" y="100"/>
                      <a:pt x="326" y="103"/>
                    </a:cubicBezTo>
                    <a:cubicBezTo>
                      <a:pt x="326" y="106"/>
                      <a:pt x="328" y="108"/>
                      <a:pt x="330" y="110"/>
                    </a:cubicBezTo>
                    <a:cubicBezTo>
                      <a:pt x="333" y="112"/>
                      <a:pt x="339" y="117"/>
                      <a:pt x="341" y="118"/>
                    </a:cubicBezTo>
                    <a:cubicBezTo>
                      <a:pt x="344" y="120"/>
                      <a:pt x="352" y="125"/>
                      <a:pt x="357" y="125"/>
                    </a:cubicBezTo>
                    <a:cubicBezTo>
                      <a:pt x="362" y="125"/>
                      <a:pt x="365" y="121"/>
                      <a:pt x="368" y="121"/>
                    </a:cubicBezTo>
                    <a:cubicBezTo>
                      <a:pt x="370" y="121"/>
                      <a:pt x="372" y="122"/>
                      <a:pt x="372" y="122"/>
                    </a:cubicBezTo>
                    <a:cubicBezTo>
                      <a:pt x="372" y="122"/>
                      <a:pt x="373" y="130"/>
                      <a:pt x="373" y="131"/>
                    </a:cubicBezTo>
                    <a:cubicBezTo>
                      <a:pt x="373" y="133"/>
                      <a:pt x="379" y="157"/>
                      <a:pt x="379" y="160"/>
                    </a:cubicBezTo>
                    <a:cubicBezTo>
                      <a:pt x="380" y="164"/>
                      <a:pt x="388" y="178"/>
                      <a:pt x="388" y="182"/>
                    </a:cubicBezTo>
                    <a:cubicBezTo>
                      <a:pt x="388" y="186"/>
                      <a:pt x="388" y="193"/>
                      <a:pt x="388" y="193"/>
                    </a:cubicBezTo>
                    <a:cubicBezTo>
                      <a:pt x="377" y="197"/>
                      <a:pt x="361" y="207"/>
                      <a:pt x="358" y="207"/>
                    </a:cubicBezTo>
                    <a:cubicBezTo>
                      <a:pt x="358" y="207"/>
                      <a:pt x="356" y="193"/>
                      <a:pt x="355" y="189"/>
                    </a:cubicBezTo>
                    <a:cubicBezTo>
                      <a:pt x="354" y="185"/>
                      <a:pt x="344" y="180"/>
                      <a:pt x="341" y="180"/>
                    </a:cubicBezTo>
                    <a:cubicBezTo>
                      <a:pt x="338" y="180"/>
                      <a:pt x="327" y="184"/>
                      <a:pt x="322" y="184"/>
                    </a:cubicBezTo>
                    <a:cubicBezTo>
                      <a:pt x="318" y="184"/>
                      <a:pt x="306" y="182"/>
                      <a:pt x="302" y="183"/>
                    </a:cubicBezTo>
                    <a:cubicBezTo>
                      <a:pt x="298" y="185"/>
                      <a:pt x="291" y="207"/>
                      <a:pt x="287" y="209"/>
                    </a:cubicBezTo>
                    <a:cubicBezTo>
                      <a:pt x="283" y="212"/>
                      <a:pt x="272" y="207"/>
                      <a:pt x="268" y="207"/>
                    </a:cubicBezTo>
                    <a:cubicBezTo>
                      <a:pt x="263" y="207"/>
                      <a:pt x="248" y="227"/>
                      <a:pt x="244" y="227"/>
                    </a:cubicBezTo>
                    <a:cubicBezTo>
                      <a:pt x="240" y="227"/>
                      <a:pt x="225" y="223"/>
                      <a:pt x="222" y="221"/>
                    </a:cubicBezTo>
                    <a:cubicBezTo>
                      <a:pt x="218" y="218"/>
                      <a:pt x="196" y="211"/>
                      <a:pt x="192" y="211"/>
                    </a:cubicBezTo>
                    <a:cubicBezTo>
                      <a:pt x="187" y="211"/>
                      <a:pt x="178" y="205"/>
                      <a:pt x="171" y="201"/>
                    </a:cubicBezTo>
                    <a:cubicBezTo>
                      <a:pt x="164" y="197"/>
                      <a:pt x="149" y="194"/>
                      <a:pt x="144" y="196"/>
                    </a:cubicBezTo>
                    <a:cubicBezTo>
                      <a:pt x="138" y="198"/>
                      <a:pt x="133" y="210"/>
                      <a:pt x="129" y="214"/>
                    </a:cubicBezTo>
                    <a:cubicBezTo>
                      <a:pt x="125" y="218"/>
                      <a:pt x="111" y="213"/>
                      <a:pt x="104" y="217"/>
                    </a:cubicBezTo>
                    <a:cubicBezTo>
                      <a:pt x="96" y="220"/>
                      <a:pt x="105" y="230"/>
                      <a:pt x="108" y="235"/>
                    </a:cubicBezTo>
                    <a:cubicBezTo>
                      <a:pt x="110" y="239"/>
                      <a:pt x="109" y="247"/>
                      <a:pt x="104" y="252"/>
                    </a:cubicBezTo>
                    <a:cubicBezTo>
                      <a:pt x="102" y="251"/>
                      <a:pt x="91" y="246"/>
                      <a:pt x="87" y="245"/>
                    </a:cubicBezTo>
                    <a:cubicBezTo>
                      <a:pt x="82" y="243"/>
                      <a:pt x="76" y="252"/>
                      <a:pt x="71" y="248"/>
                    </a:cubicBezTo>
                    <a:cubicBezTo>
                      <a:pt x="66" y="244"/>
                      <a:pt x="65" y="234"/>
                      <a:pt x="59" y="231"/>
                    </a:cubicBezTo>
                    <a:cubicBezTo>
                      <a:pt x="52" y="227"/>
                      <a:pt x="49" y="234"/>
                      <a:pt x="45" y="232"/>
                    </a:cubicBezTo>
                    <a:cubicBezTo>
                      <a:pt x="41" y="229"/>
                      <a:pt x="32" y="218"/>
                      <a:pt x="27" y="215"/>
                    </a:cubicBezTo>
                    <a:cubicBezTo>
                      <a:pt x="23" y="212"/>
                      <a:pt x="14" y="208"/>
                      <a:pt x="13" y="205"/>
                    </a:cubicBezTo>
                    <a:cubicBezTo>
                      <a:pt x="12" y="202"/>
                      <a:pt x="14" y="193"/>
                      <a:pt x="9" y="192"/>
                    </a:cubicBezTo>
                    <a:cubicBezTo>
                      <a:pt x="6" y="191"/>
                      <a:pt x="3" y="192"/>
                      <a:pt x="0" y="192"/>
                    </a:cubicBezTo>
                    <a:cubicBezTo>
                      <a:pt x="2" y="179"/>
                      <a:pt x="2" y="179"/>
                      <a:pt x="2" y="179"/>
                    </a:cubicBezTo>
                    <a:cubicBezTo>
                      <a:pt x="2" y="176"/>
                      <a:pt x="14" y="172"/>
                      <a:pt x="18" y="171"/>
                    </a:cubicBezTo>
                    <a:cubicBezTo>
                      <a:pt x="22" y="169"/>
                      <a:pt x="28" y="158"/>
                      <a:pt x="32" y="153"/>
                    </a:cubicBezTo>
                    <a:cubicBezTo>
                      <a:pt x="36" y="149"/>
                      <a:pt x="26" y="137"/>
                      <a:pt x="22" y="137"/>
                    </a:cubicBezTo>
                    <a:cubicBezTo>
                      <a:pt x="18" y="137"/>
                      <a:pt x="14" y="125"/>
                      <a:pt x="15" y="121"/>
                    </a:cubicBezTo>
                    <a:cubicBezTo>
                      <a:pt x="15" y="110"/>
                      <a:pt x="18" y="108"/>
                      <a:pt x="23" y="104"/>
                    </a:cubicBezTo>
                    <a:cubicBezTo>
                      <a:pt x="27" y="99"/>
                      <a:pt x="27" y="94"/>
                      <a:pt x="27" y="94"/>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grpSp>
        <p:sp>
          <p:nvSpPr>
            <p:cNvPr id="48" name="Freeform 54"/>
            <p:cNvSpPr>
              <a:spLocks/>
            </p:cNvSpPr>
            <p:nvPr/>
          </p:nvSpPr>
          <p:spPr bwMode="auto">
            <a:xfrm>
              <a:off x="4266" y="1874"/>
              <a:ext cx="560" cy="731"/>
            </a:xfrm>
            <a:custGeom>
              <a:avLst/>
              <a:gdLst>
                <a:gd name="T0" fmla="*/ 23 w 277"/>
                <a:gd name="T1" fmla="*/ 35 h 362"/>
                <a:gd name="T2" fmla="*/ 42 w 277"/>
                <a:gd name="T3" fmla="*/ 32 h 362"/>
                <a:gd name="T4" fmla="*/ 52 w 277"/>
                <a:gd name="T5" fmla="*/ 22 h 362"/>
                <a:gd name="T6" fmla="*/ 79 w 277"/>
                <a:gd name="T7" fmla="*/ 26 h 362"/>
                <a:gd name="T8" fmla="*/ 101 w 277"/>
                <a:gd name="T9" fmla="*/ 15 h 362"/>
                <a:gd name="T10" fmla="*/ 113 w 277"/>
                <a:gd name="T11" fmla="*/ 0 h 362"/>
                <a:gd name="T12" fmla="*/ 142 w 277"/>
                <a:gd name="T13" fmla="*/ 23 h 362"/>
                <a:gd name="T14" fmla="*/ 174 w 277"/>
                <a:gd name="T15" fmla="*/ 30 h 362"/>
                <a:gd name="T16" fmla="*/ 174 w 277"/>
                <a:gd name="T17" fmla="*/ 60 h 362"/>
                <a:gd name="T18" fmla="*/ 165 w 277"/>
                <a:gd name="T19" fmla="*/ 82 h 362"/>
                <a:gd name="T20" fmla="*/ 184 w 277"/>
                <a:gd name="T21" fmla="*/ 90 h 362"/>
                <a:gd name="T22" fmla="*/ 175 w 277"/>
                <a:gd name="T23" fmla="*/ 145 h 362"/>
                <a:gd name="T24" fmla="*/ 199 w 277"/>
                <a:gd name="T25" fmla="*/ 175 h 362"/>
                <a:gd name="T26" fmla="*/ 226 w 277"/>
                <a:gd name="T27" fmla="*/ 178 h 362"/>
                <a:gd name="T28" fmla="*/ 267 w 277"/>
                <a:gd name="T29" fmla="*/ 199 h 362"/>
                <a:gd name="T30" fmla="*/ 275 w 277"/>
                <a:gd name="T31" fmla="*/ 223 h 362"/>
                <a:gd name="T32" fmla="*/ 265 w 277"/>
                <a:gd name="T33" fmla="*/ 241 h 362"/>
                <a:gd name="T34" fmla="*/ 254 w 277"/>
                <a:gd name="T35" fmla="*/ 237 h 362"/>
                <a:gd name="T36" fmla="*/ 214 w 277"/>
                <a:gd name="T37" fmla="*/ 244 h 362"/>
                <a:gd name="T38" fmla="*/ 177 w 277"/>
                <a:gd name="T39" fmla="*/ 258 h 362"/>
                <a:gd name="T40" fmla="*/ 172 w 277"/>
                <a:gd name="T41" fmla="*/ 304 h 362"/>
                <a:gd name="T42" fmla="*/ 179 w 277"/>
                <a:gd name="T43" fmla="*/ 330 h 362"/>
                <a:gd name="T44" fmla="*/ 185 w 277"/>
                <a:gd name="T45" fmla="*/ 334 h 362"/>
                <a:gd name="T46" fmla="*/ 178 w 277"/>
                <a:gd name="T47" fmla="*/ 361 h 362"/>
                <a:gd name="T48" fmla="*/ 159 w 277"/>
                <a:gd name="T49" fmla="*/ 359 h 362"/>
                <a:gd name="T50" fmla="*/ 129 w 277"/>
                <a:gd name="T51" fmla="*/ 350 h 362"/>
                <a:gd name="T52" fmla="*/ 122 w 277"/>
                <a:gd name="T53" fmla="*/ 335 h 362"/>
                <a:gd name="T54" fmla="*/ 96 w 277"/>
                <a:gd name="T55" fmla="*/ 333 h 362"/>
                <a:gd name="T56" fmla="*/ 74 w 277"/>
                <a:gd name="T57" fmla="*/ 290 h 362"/>
                <a:gd name="T58" fmla="*/ 44 w 277"/>
                <a:gd name="T59" fmla="*/ 277 h 362"/>
                <a:gd name="T60" fmla="*/ 41 w 277"/>
                <a:gd name="T61" fmla="*/ 250 h 362"/>
                <a:gd name="T62" fmla="*/ 15 w 277"/>
                <a:gd name="T63" fmla="*/ 241 h 362"/>
                <a:gd name="T64" fmla="*/ 8 w 277"/>
                <a:gd name="T65" fmla="*/ 222 h 362"/>
                <a:gd name="T66" fmla="*/ 2 w 277"/>
                <a:gd name="T67" fmla="*/ 206 h 362"/>
                <a:gd name="T68" fmla="*/ 10 w 277"/>
                <a:gd name="T69" fmla="*/ 192 h 362"/>
                <a:gd name="T70" fmla="*/ 6 w 277"/>
                <a:gd name="T71" fmla="*/ 172 h 362"/>
                <a:gd name="T72" fmla="*/ 43 w 277"/>
                <a:gd name="T73" fmla="*/ 168 h 362"/>
                <a:gd name="T74" fmla="*/ 53 w 277"/>
                <a:gd name="T75" fmla="*/ 150 h 362"/>
                <a:gd name="T76" fmla="*/ 49 w 277"/>
                <a:gd name="T77" fmla="*/ 127 h 362"/>
                <a:gd name="T78" fmla="*/ 53 w 277"/>
                <a:gd name="T79" fmla="*/ 110 h 362"/>
                <a:gd name="T80" fmla="*/ 40 w 277"/>
                <a:gd name="T81" fmla="*/ 97 h 362"/>
                <a:gd name="T82" fmla="*/ 45 w 277"/>
                <a:gd name="T83" fmla="*/ 84 h 362"/>
                <a:gd name="T84" fmla="*/ 30 w 277"/>
                <a:gd name="T85" fmla="*/ 57 h 362"/>
                <a:gd name="T86" fmla="*/ 23 w 277"/>
                <a:gd name="T87" fmla="*/ 35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7" h="362">
                  <a:moveTo>
                    <a:pt x="23" y="35"/>
                  </a:moveTo>
                  <a:cubicBezTo>
                    <a:pt x="25" y="30"/>
                    <a:pt x="38" y="32"/>
                    <a:pt x="42" y="32"/>
                  </a:cubicBezTo>
                  <a:cubicBezTo>
                    <a:pt x="46" y="32"/>
                    <a:pt x="47" y="22"/>
                    <a:pt x="52" y="22"/>
                  </a:cubicBezTo>
                  <a:cubicBezTo>
                    <a:pt x="57" y="22"/>
                    <a:pt x="76" y="28"/>
                    <a:pt x="79" y="26"/>
                  </a:cubicBezTo>
                  <a:cubicBezTo>
                    <a:pt x="82" y="25"/>
                    <a:pt x="97" y="19"/>
                    <a:pt x="101" y="15"/>
                  </a:cubicBezTo>
                  <a:cubicBezTo>
                    <a:pt x="105" y="10"/>
                    <a:pt x="113" y="0"/>
                    <a:pt x="113" y="0"/>
                  </a:cubicBezTo>
                  <a:cubicBezTo>
                    <a:pt x="115" y="1"/>
                    <a:pt x="137" y="21"/>
                    <a:pt x="142" y="23"/>
                  </a:cubicBezTo>
                  <a:cubicBezTo>
                    <a:pt x="147" y="25"/>
                    <a:pt x="173" y="28"/>
                    <a:pt x="174" y="30"/>
                  </a:cubicBezTo>
                  <a:cubicBezTo>
                    <a:pt x="175" y="32"/>
                    <a:pt x="174" y="55"/>
                    <a:pt x="174" y="60"/>
                  </a:cubicBezTo>
                  <a:cubicBezTo>
                    <a:pt x="174" y="65"/>
                    <a:pt x="165" y="79"/>
                    <a:pt x="165" y="82"/>
                  </a:cubicBezTo>
                  <a:cubicBezTo>
                    <a:pt x="165" y="85"/>
                    <a:pt x="185" y="83"/>
                    <a:pt x="184" y="90"/>
                  </a:cubicBezTo>
                  <a:cubicBezTo>
                    <a:pt x="184" y="94"/>
                    <a:pt x="175" y="142"/>
                    <a:pt x="175" y="145"/>
                  </a:cubicBezTo>
                  <a:cubicBezTo>
                    <a:pt x="175" y="148"/>
                    <a:pt x="194" y="169"/>
                    <a:pt x="199" y="175"/>
                  </a:cubicBezTo>
                  <a:cubicBezTo>
                    <a:pt x="204" y="180"/>
                    <a:pt x="222" y="176"/>
                    <a:pt x="226" y="178"/>
                  </a:cubicBezTo>
                  <a:cubicBezTo>
                    <a:pt x="230" y="179"/>
                    <a:pt x="263" y="197"/>
                    <a:pt x="267" y="199"/>
                  </a:cubicBezTo>
                  <a:cubicBezTo>
                    <a:pt x="271" y="202"/>
                    <a:pt x="273" y="214"/>
                    <a:pt x="275" y="223"/>
                  </a:cubicBezTo>
                  <a:cubicBezTo>
                    <a:pt x="277" y="231"/>
                    <a:pt x="269" y="237"/>
                    <a:pt x="265" y="241"/>
                  </a:cubicBezTo>
                  <a:cubicBezTo>
                    <a:pt x="260" y="239"/>
                    <a:pt x="255" y="237"/>
                    <a:pt x="254" y="237"/>
                  </a:cubicBezTo>
                  <a:cubicBezTo>
                    <a:pt x="251" y="237"/>
                    <a:pt x="218" y="243"/>
                    <a:pt x="214" y="244"/>
                  </a:cubicBezTo>
                  <a:cubicBezTo>
                    <a:pt x="210" y="244"/>
                    <a:pt x="177" y="254"/>
                    <a:pt x="177" y="258"/>
                  </a:cubicBezTo>
                  <a:cubicBezTo>
                    <a:pt x="177" y="261"/>
                    <a:pt x="172" y="298"/>
                    <a:pt x="172" y="304"/>
                  </a:cubicBezTo>
                  <a:cubicBezTo>
                    <a:pt x="173" y="309"/>
                    <a:pt x="177" y="327"/>
                    <a:pt x="179" y="330"/>
                  </a:cubicBezTo>
                  <a:cubicBezTo>
                    <a:pt x="179" y="332"/>
                    <a:pt x="182" y="333"/>
                    <a:pt x="185" y="334"/>
                  </a:cubicBezTo>
                  <a:cubicBezTo>
                    <a:pt x="185" y="334"/>
                    <a:pt x="180" y="359"/>
                    <a:pt x="178" y="361"/>
                  </a:cubicBezTo>
                  <a:cubicBezTo>
                    <a:pt x="176" y="362"/>
                    <a:pt x="162" y="359"/>
                    <a:pt x="159" y="359"/>
                  </a:cubicBezTo>
                  <a:cubicBezTo>
                    <a:pt x="156" y="359"/>
                    <a:pt x="133" y="351"/>
                    <a:pt x="129" y="350"/>
                  </a:cubicBezTo>
                  <a:cubicBezTo>
                    <a:pt x="124" y="348"/>
                    <a:pt x="124" y="341"/>
                    <a:pt x="122" y="335"/>
                  </a:cubicBezTo>
                  <a:cubicBezTo>
                    <a:pt x="119" y="330"/>
                    <a:pt x="99" y="336"/>
                    <a:pt x="96" y="333"/>
                  </a:cubicBezTo>
                  <a:cubicBezTo>
                    <a:pt x="92" y="330"/>
                    <a:pt x="76" y="292"/>
                    <a:pt x="74" y="290"/>
                  </a:cubicBezTo>
                  <a:cubicBezTo>
                    <a:pt x="72" y="288"/>
                    <a:pt x="46" y="281"/>
                    <a:pt x="44" y="277"/>
                  </a:cubicBezTo>
                  <a:cubicBezTo>
                    <a:pt x="42" y="274"/>
                    <a:pt x="41" y="253"/>
                    <a:pt x="41" y="250"/>
                  </a:cubicBezTo>
                  <a:cubicBezTo>
                    <a:pt x="41" y="244"/>
                    <a:pt x="22" y="241"/>
                    <a:pt x="15" y="241"/>
                  </a:cubicBezTo>
                  <a:cubicBezTo>
                    <a:pt x="15" y="241"/>
                    <a:pt x="11" y="226"/>
                    <a:pt x="8" y="222"/>
                  </a:cubicBezTo>
                  <a:cubicBezTo>
                    <a:pt x="4" y="219"/>
                    <a:pt x="0" y="209"/>
                    <a:pt x="2" y="206"/>
                  </a:cubicBezTo>
                  <a:cubicBezTo>
                    <a:pt x="5" y="204"/>
                    <a:pt x="11" y="195"/>
                    <a:pt x="10" y="192"/>
                  </a:cubicBezTo>
                  <a:cubicBezTo>
                    <a:pt x="9" y="190"/>
                    <a:pt x="6" y="172"/>
                    <a:pt x="6" y="172"/>
                  </a:cubicBezTo>
                  <a:cubicBezTo>
                    <a:pt x="6" y="172"/>
                    <a:pt x="41" y="168"/>
                    <a:pt x="43" y="168"/>
                  </a:cubicBezTo>
                  <a:cubicBezTo>
                    <a:pt x="45" y="168"/>
                    <a:pt x="53" y="155"/>
                    <a:pt x="53" y="150"/>
                  </a:cubicBezTo>
                  <a:cubicBezTo>
                    <a:pt x="53" y="146"/>
                    <a:pt x="48" y="130"/>
                    <a:pt x="49" y="127"/>
                  </a:cubicBezTo>
                  <a:cubicBezTo>
                    <a:pt x="49" y="124"/>
                    <a:pt x="57" y="115"/>
                    <a:pt x="53" y="110"/>
                  </a:cubicBezTo>
                  <a:cubicBezTo>
                    <a:pt x="50" y="106"/>
                    <a:pt x="41" y="101"/>
                    <a:pt x="40" y="97"/>
                  </a:cubicBezTo>
                  <a:cubicBezTo>
                    <a:pt x="40" y="92"/>
                    <a:pt x="47" y="88"/>
                    <a:pt x="45" y="84"/>
                  </a:cubicBezTo>
                  <a:cubicBezTo>
                    <a:pt x="44" y="81"/>
                    <a:pt x="34" y="61"/>
                    <a:pt x="30" y="57"/>
                  </a:cubicBezTo>
                  <a:cubicBezTo>
                    <a:pt x="26" y="52"/>
                    <a:pt x="21" y="39"/>
                    <a:pt x="23" y="35"/>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49" name="Freeform 55"/>
            <p:cNvSpPr>
              <a:spLocks/>
            </p:cNvSpPr>
            <p:nvPr/>
          </p:nvSpPr>
          <p:spPr bwMode="auto">
            <a:xfrm>
              <a:off x="4109" y="2361"/>
              <a:ext cx="596" cy="497"/>
            </a:xfrm>
            <a:custGeom>
              <a:avLst/>
              <a:gdLst>
                <a:gd name="T0" fmla="*/ 4 w 295"/>
                <a:gd name="T1" fmla="*/ 165 h 246"/>
                <a:gd name="T2" fmla="*/ 19 w 295"/>
                <a:gd name="T3" fmla="*/ 132 h 246"/>
                <a:gd name="T4" fmla="*/ 20 w 295"/>
                <a:gd name="T5" fmla="*/ 111 h 246"/>
                <a:gd name="T6" fmla="*/ 39 w 295"/>
                <a:gd name="T7" fmla="*/ 106 h 246"/>
                <a:gd name="T8" fmla="*/ 42 w 295"/>
                <a:gd name="T9" fmla="*/ 78 h 246"/>
                <a:gd name="T10" fmla="*/ 20 w 295"/>
                <a:gd name="T11" fmla="*/ 64 h 246"/>
                <a:gd name="T12" fmla="*/ 12 w 295"/>
                <a:gd name="T13" fmla="*/ 46 h 246"/>
                <a:gd name="T14" fmla="*/ 12 w 295"/>
                <a:gd name="T15" fmla="*/ 46 h 246"/>
                <a:gd name="T16" fmla="*/ 30 w 295"/>
                <a:gd name="T17" fmla="*/ 36 h 246"/>
                <a:gd name="T18" fmla="*/ 51 w 295"/>
                <a:gd name="T19" fmla="*/ 22 h 246"/>
                <a:gd name="T20" fmla="*/ 60 w 295"/>
                <a:gd name="T21" fmla="*/ 8 h 246"/>
                <a:gd name="T22" fmla="*/ 76 w 295"/>
                <a:gd name="T23" fmla="*/ 14 h 246"/>
                <a:gd name="T24" fmla="*/ 93 w 295"/>
                <a:gd name="T25" fmla="*/ 0 h 246"/>
                <a:gd name="T26" fmla="*/ 119 w 295"/>
                <a:gd name="T27" fmla="*/ 9 h 246"/>
                <a:gd name="T28" fmla="*/ 122 w 295"/>
                <a:gd name="T29" fmla="*/ 36 h 246"/>
                <a:gd name="T30" fmla="*/ 152 w 295"/>
                <a:gd name="T31" fmla="*/ 49 h 246"/>
                <a:gd name="T32" fmla="*/ 174 w 295"/>
                <a:gd name="T33" fmla="*/ 92 h 246"/>
                <a:gd name="T34" fmla="*/ 200 w 295"/>
                <a:gd name="T35" fmla="*/ 94 h 246"/>
                <a:gd name="T36" fmla="*/ 207 w 295"/>
                <a:gd name="T37" fmla="*/ 109 h 246"/>
                <a:gd name="T38" fmla="*/ 237 w 295"/>
                <a:gd name="T39" fmla="*/ 118 h 246"/>
                <a:gd name="T40" fmla="*/ 256 w 295"/>
                <a:gd name="T41" fmla="*/ 120 h 246"/>
                <a:gd name="T42" fmla="*/ 263 w 295"/>
                <a:gd name="T43" fmla="*/ 93 h 246"/>
                <a:gd name="T44" fmla="*/ 270 w 295"/>
                <a:gd name="T45" fmla="*/ 96 h 246"/>
                <a:gd name="T46" fmla="*/ 295 w 295"/>
                <a:gd name="T47" fmla="*/ 125 h 246"/>
                <a:gd name="T48" fmla="*/ 263 w 295"/>
                <a:gd name="T49" fmla="*/ 144 h 246"/>
                <a:gd name="T50" fmla="*/ 268 w 295"/>
                <a:gd name="T51" fmla="*/ 165 h 246"/>
                <a:gd name="T52" fmla="*/ 253 w 295"/>
                <a:gd name="T53" fmla="*/ 177 h 246"/>
                <a:gd name="T54" fmla="*/ 235 w 295"/>
                <a:gd name="T55" fmla="*/ 187 h 246"/>
                <a:gd name="T56" fmla="*/ 226 w 295"/>
                <a:gd name="T57" fmla="*/ 207 h 246"/>
                <a:gd name="T58" fmla="*/ 206 w 295"/>
                <a:gd name="T59" fmla="*/ 213 h 246"/>
                <a:gd name="T60" fmla="*/ 186 w 295"/>
                <a:gd name="T61" fmla="*/ 215 h 246"/>
                <a:gd name="T62" fmla="*/ 173 w 295"/>
                <a:gd name="T63" fmla="*/ 194 h 246"/>
                <a:gd name="T64" fmla="*/ 158 w 295"/>
                <a:gd name="T65" fmla="*/ 196 h 246"/>
                <a:gd name="T66" fmla="*/ 157 w 295"/>
                <a:gd name="T67" fmla="*/ 216 h 246"/>
                <a:gd name="T68" fmla="*/ 152 w 295"/>
                <a:gd name="T69" fmla="*/ 236 h 246"/>
                <a:gd name="T70" fmla="*/ 140 w 295"/>
                <a:gd name="T71" fmla="*/ 224 h 246"/>
                <a:gd name="T72" fmla="*/ 126 w 295"/>
                <a:gd name="T73" fmla="*/ 218 h 246"/>
                <a:gd name="T74" fmla="*/ 98 w 295"/>
                <a:gd name="T75" fmla="*/ 218 h 246"/>
                <a:gd name="T76" fmla="*/ 106 w 295"/>
                <a:gd name="T77" fmla="*/ 232 h 246"/>
                <a:gd name="T78" fmla="*/ 107 w 295"/>
                <a:gd name="T79" fmla="*/ 244 h 246"/>
                <a:gd name="T80" fmla="*/ 82 w 295"/>
                <a:gd name="T81" fmla="*/ 242 h 246"/>
                <a:gd name="T82" fmla="*/ 79 w 295"/>
                <a:gd name="T83" fmla="*/ 226 h 246"/>
                <a:gd name="T84" fmla="*/ 54 w 295"/>
                <a:gd name="T85" fmla="*/ 203 h 246"/>
                <a:gd name="T86" fmla="*/ 27 w 295"/>
                <a:gd name="T87" fmla="*/ 186 h 246"/>
                <a:gd name="T88" fmla="*/ 4 w 295"/>
                <a:gd name="T89" fmla="*/ 165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5" h="246">
                  <a:moveTo>
                    <a:pt x="4" y="165"/>
                  </a:moveTo>
                  <a:cubicBezTo>
                    <a:pt x="0" y="163"/>
                    <a:pt x="18" y="137"/>
                    <a:pt x="19" y="132"/>
                  </a:cubicBezTo>
                  <a:cubicBezTo>
                    <a:pt x="20" y="127"/>
                    <a:pt x="16" y="115"/>
                    <a:pt x="20" y="111"/>
                  </a:cubicBezTo>
                  <a:cubicBezTo>
                    <a:pt x="25" y="107"/>
                    <a:pt x="38" y="110"/>
                    <a:pt x="39" y="106"/>
                  </a:cubicBezTo>
                  <a:cubicBezTo>
                    <a:pt x="40" y="102"/>
                    <a:pt x="42" y="78"/>
                    <a:pt x="42" y="78"/>
                  </a:cubicBezTo>
                  <a:cubicBezTo>
                    <a:pt x="42" y="78"/>
                    <a:pt x="24" y="69"/>
                    <a:pt x="20" y="64"/>
                  </a:cubicBezTo>
                  <a:cubicBezTo>
                    <a:pt x="18" y="60"/>
                    <a:pt x="14" y="51"/>
                    <a:pt x="12" y="46"/>
                  </a:cubicBezTo>
                  <a:cubicBezTo>
                    <a:pt x="12" y="46"/>
                    <a:pt x="12" y="46"/>
                    <a:pt x="12" y="46"/>
                  </a:cubicBezTo>
                  <a:cubicBezTo>
                    <a:pt x="16" y="41"/>
                    <a:pt x="24" y="36"/>
                    <a:pt x="30" y="36"/>
                  </a:cubicBezTo>
                  <a:cubicBezTo>
                    <a:pt x="38" y="35"/>
                    <a:pt x="47" y="25"/>
                    <a:pt x="51" y="22"/>
                  </a:cubicBezTo>
                  <a:cubicBezTo>
                    <a:pt x="55" y="19"/>
                    <a:pt x="55" y="8"/>
                    <a:pt x="60" y="8"/>
                  </a:cubicBezTo>
                  <a:cubicBezTo>
                    <a:pt x="65" y="8"/>
                    <a:pt x="74" y="16"/>
                    <a:pt x="76" y="14"/>
                  </a:cubicBezTo>
                  <a:cubicBezTo>
                    <a:pt x="79" y="13"/>
                    <a:pt x="93" y="0"/>
                    <a:pt x="93" y="0"/>
                  </a:cubicBezTo>
                  <a:cubicBezTo>
                    <a:pt x="100" y="0"/>
                    <a:pt x="119" y="3"/>
                    <a:pt x="119" y="9"/>
                  </a:cubicBezTo>
                  <a:cubicBezTo>
                    <a:pt x="119" y="12"/>
                    <a:pt x="120" y="33"/>
                    <a:pt x="122" y="36"/>
                  </a:cubicBezTo>
                  <a:cubicBezTo>
                    <a:pt x="124" y="40"/>
                    <a:pt x="150" y="47"/>
                    <a:pt x="152" y="49"/>
                  </a:cubicBezTo>
                  <a:cubicBezTo>
                    <a:pt x="154" y="51"/>
                    <a:pt x="170" y="89"/>
                    <a:pt x="174" y="92"/>
                  </a:cubicBezTo>
                  <a:cubicBezTo>
                    <a:pt x="177" y="95"/>
                    <a:pt x="197" y="89"/>
                    <a:pt x="200" y="94"/>
                  </a:cubicBezTo>
                  <a:cubicBezTo>
                    <a:pt x="202" y="100"/>
                    <a:pt x="202" y="107"/>
                    <a:pt x="207" y="109"/>
                  </a:cubicBezTo>
                  <a:cubicBezTo>
                    <a:pt x="211" y="110"/>
                    <a:pt x="234" y="118"/>
                    <a:pt x="237" y="118"/>
                  </a:cubicBezTo>
                  <a:cubicBezTo>
                    <a:pt x="240" y="118"/>
                    <a:pt x="254" y="121"/>
                    <a:pt x="256" y="120"/>
                  </a:cubicBezTo>
                  <a:cubicBezTo>
                    <a:pt x="258" y="118"/>
                    <a:pt x="263" y="93"/>
                    <a:pt x="263" y="93"/>
                  </a:cubicBezTo>
                  <a:cubicBezTo>
                    <a:pt x="266" y="94"/>
                    <a:pt x="269" y="95"/>
                    <a:pt x="270" y="96"/>
                  </a:cubicBezTo>
                  <a:cubicBezTo>
                    <a:pt x="272" y="97"/>
                    <a:pt x="295" y="125"/>
                    <a:pt x="295" y="125"/>
                  </a:cubicBezTo>
                  <a:cubicBezTo>
                    <a:pt x="263" y="144"/>
                    <a:pt x="263" y="144"/>
                    <a:pt x="263" y="144"/>
                  </a:cubicBezTo>
                  <a:cubicBezTo>
                    <a:pt x="268" y="165"/>
                    <a:pt x="268" y="165"/>
                    <a:pt x="268" y="165"/>
                  </a:cubicBezTo>
                  <a:cubicBezTo>
                    <a:pt x="268" y="165"/>
                    <a:pt x="256" y="175"/>
                    <a:pt x="253" y="177"/>
                  </a:cubicBezTo>
                  <a:cubicBezTo>
                    <a:pt x="250" y="180"/>
                    <a:pt x="239" y="184"/>
                    <a:pt x="235" y="187"/>
                  </a:cubicBezTo>
                  <a:cubicBezTo>
                    <a:pt x="231" y="190"/>
                    <a:pt x="226" y="203"/>
                    <a:pt x="226" y="207"/>
                  </a:cubicBezTo>
                  <a:cubicBezTo>
                    <a:pt x="226" y="207"/>
                    <a:pt x="211" y="211"/>
                    <a:pt x="206" y="213"/>
                  </a:cubicBezTo>
                  <a:cubicBezTo>
                    <a:pt x="201" y="214"/>
                    <a:pt x="188" y="215"/>
                    <a:pt x="186" y="215"/>
                  </a:cubicBezTo>
                  <a:cubicBezTo>
                    <a:pt x="183" y="214"/>
                    <a:pt x="175" y="196"/>
                    <a:pt x="173" y="194"/>
                  </a:cubicBezTo>
                  <a:cubicBezTo>
                    <a:pt x="170" y="192"/>
                    <a:pt x="161" y="194"/>
                    <a:pt x="158" y="196"/>
                  </a:cubicBezTo>
                  <a:cubicBezTo>
                    <a:pt x="155" y="198"/>
                    <a:pt x="157" y="213"/>
                    <a:pt x="157" y="216"/>
                  </a:cubicBezTo>
                  <a:cubicBezTo>
                    <a:pt x="157" y="219"/>
                    <a:pt x="156" y="234"/>
                    <a:pt x="152" y="236"/>
                  </a:cubicBezTo>
                  <a:cubicBezTo>
                    <a:pt x="148" y="238"/>
                    <a:pt x="142" y="228"/>
                    <a:pt x="140" y="224"/>
                  </a:cubicBezTo>
                  <a:cubicBezTo>
                    <a:pt x="138" y="221"/>
                    <a:pt x="127" y="218"/>
                    <a:pt x="126" y="218"/>
                  </a:cubicBezTo>
                  <a:cubicBezTo>
                    <a:pt x="124" y="218"/>
                    <a:pt x="100" y="216"/>
                    <a:pt x="98" y="218"/>
                  </a:cubicBezTo>
                  <a:cubicBezTo>
                    <a:pt x="96" y="220"/>
                    <a:pt x="106" y="232"/>
                    <a:pt x="106" y="232"/>
                  </a:cubicBezTo>
                  <a:cubicBezTo>
                    <a:pt x="107" y="244"/>
                    <a:pt x="107" y="244"/>
                    <a:pt x="107" y="244"/>
                  </a:cubicBezTo>
                  <a:cubicBezTo>
                    <a:pt x="107" y="244"/>
                    <a:pt x="82" y="246"/>
                    <a:pt x="82" y="242"/>
                  </a:cubicBezTo>
                  <a:cubicBezTo>
                    <a:pt x="82" y="238"/>
                    <a:pt x="81" y="230"/>
                    <a:pt x="79" y="226"/>
                  </a:cubicBezTo>
                  <a:cubicBezTo>
                    <a:pt x="77" y="221"/>
                    <a:pt x="58" y="206"/>
                    <a:pt x="54" y="203"/>
                  </a:cubicBezTo>
                  <a:cubicBezTo>
                    <a:pt x="51" y="200"/>
                    <a:pt x="28" y="184"/>
                    <a:pt x="27" y="186"/>
                  </a:cubicBezTo>
                  <a:cubicBezTo>
                    <a:pt x="23" y="182"/>
                    <a:pt x="8" y="168"/>
                    <a:pt x="4" y="165"/>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50" name="Freeform 56"/>
            <p:cNvSpPr>
              <a:spLocks/>
            </p:cNvSpPr>
            <p:nvPr/>
          </p:nvSpPr>
          <p:spPr bwMode="auto">
            <a:xfrm>
              <a:off x="4095" y="1634"/>
              <a:ext cx="125" cy="119"/>
            </a:xfrm>
            <a:custGeom>
              <a:avLst/>
              <a:gdLst>
                <a:gd name="T0" fmla="*/ 18 w 62"/>
                <a:gd name="T1" fmla="*/ 53 h 59"/>
                <a:gd name="T2" fmla="*/ 5 w 62"/>
                <a:gd name="T3" fmla="*/ 33 h 59"/>
                <a:gd name="T4" fmla="*/ 0 w 62"/>
                <a:gd name="T5" fmla="*/ 27 h 59"/>
                <a:gd name="T6" fmla="*/ 12 w 62"/>
                <a:gd name="T7" fmla="*/ 15 h 59"/>
                <a:gd name="T8" fmla="*/ 30 w 62"/>
                <a:gd name="T9" fmla="*/ 9 h 59"/>
                <a:gd name="T10" fmla="*/ 42 w 62"/>
                <a:gd name="T11" fmla="*/ 0 h 59"/>
                <a:gd name="T12" fmla="*/ 53 w 62"/>
                <a:gd name="T13" fmla="*/ 1 h 59"/>
                <a:gd name="T14" fmla="*/ 54 w 62"/>
                <a:gd name="T15" fmla="*/ 17 h 59"/>
                <a:gd name="T16" fmla="*/ 50 w 62"/>
                <a:gd name="T17" fmla="*/ 30 h 59"/>
                <a:gd name="T18" fmla="*/ 58 w 62"/>
                <a:gd name="T19" fmla="*/ 42 h 59"/>
                <a:gd name="T20" fmla="*/ 62 w 62"/>
                <a:gd name="T21" fmla="*/ 51 h 59"/>
                <a:gd name="T22" fmla="*/ 50 w 62"/>
                <a:gd name="T23" fmla="*/ 57 h 59"/>
                <a:gd name="T24" fmla="*/ 36 w 62"/>
                <a:gd name="T25" fmla="*/ 49 h 59"/>
                <a:gd name="T26" fmla="*/ 18 w 62"/>
                <a:gd name="T27" fmla="*/ 5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59">
                  <a:moveTo>
                    <a:pt x="18" y="53"/>
                  </a:moveTo>
                  <a:cubicBezTo>
                    <a:pt x="12" y="49"/>
                    <a:pt x="5" y="36"/>
                    <a:pt x="5" y="33"/>
                  </a:cubicBezTo>
                  <a:cubicBezTo>
                    <a:pt x="5" y="30"/>
                    <a:pt x="4" y="29"/>
                    <a:pt x="0" y="27"/>
                  </a:cubicBezTo>
                  <a:cubicBezTo>
                    <a:pt x="3" y="23"/>
                    <a:pt x="12" y="15"/>
                    <a:pt x="12" y="15"/>
                  </a:cubicBezTo>
                  <a:cubicBezTo>
                    <a:pt x="14" y="12"/>
                    <a:pt x="27" y="12"/>
                    <a:pt x="30" y="9"/>
                  </a:cubicBezTo>
                  <a:cubicBezTo>
                    <a:pt x="34" y="6"/>
                    <a:pt x="40" y="0"/>
                    <a:pt x="42" y="0"/>
                  </a:cubicBezTo>
                  <a:cubicBezTo>
                    <a:pt x="45" y="0"/>
                    <a:pt x="49" y="1"/>
                    <a:pt x="53" y="1"/>
                  </a:cubicBezTo>
                  <a:cubicBezTo>
                    <a:pt x="57" y="1"/>
                    <a:pt x="56" y="14"/>
                    <a:pt x="54" y="17"/>
                  </a:cubicBezTo>
                  <a:cubicBezTo>
                    <a:pt x="51" y="20"/>
                    <a:pt x="49" y="26"/>
                    <a:pt x="50" y="30"/>
                  </a:cubicBezTo>
                  <a:cubicBezTo>
                    <a:pt x="52" y="34"/>
                    <a:pt x="56" y="39"/>
                    <a:pt x="58" y="42"/>
                  </a:cubicBezTo>
                  <a:cubicBezTo>
                    <a:pt x="60" y="44"/>
                    <a:pt x="62" y="51"/>
                    <a:pt x="62" y="51"/>
                  </a:cubicBezTo>
                  <a:cubicBezTo>
                    <a:pt x="59" y="51"/>
                    <a:pt x="56" y="59"/>
                    <a:pt x="50" y="57"/>
                  </a:cubicBezTo>
                  <a:cubicBezTo>
                    <a:pt x="45" y="55"/>
                    <a:pt x="39" y="47"/>
                    <a:pt x="36" y="49"/>
                  </a:cubicBezTo>
                  <a:cubicBezTo>
                    <a:pt x="33" y="50"/>
                    <a:pt x="24" y="57"/>
                    <a:pt x="18" y="53"/>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51" name="Freeform 57"/>
            <p:cNvSpPr>
              <a:spLocks/>
            </p:cNvSpPr>
            <p:nvPr/>
          </p:nvSpPr>
          <p:spPr bwMode="auto">
            <a:xfrm>
              <a:off x="3917" y="2732"/>
              <a:ext cx="1094" cy="1152"/>
            </a:xfrm>
            <a:custGeom>
              <a:avLst/>
              <a:gdLst>
                <a:gd name="T0" fmla="*/ 0 w 542"/>
                <a:gd name="T1" fmla="*/ 78 h 570"/>
                <a:gd name="T2" fmla="*/ 44 w 542"/>
                <a:gd name="T3" fmla="*/ 80 h 570"/>
                <a:gd name="T4" fmla="*/ 59 w 542"/>
                <a:gd name="T5" fmla="*/ 54 h 570"/>
                <a:gd name="T6" fmla="*/ 85 w 542"/>
                <a:gd name="T7" fmla="*/ 26 h 570"/>
                <a:gd name="T8" fmla="*/ 122 w 542"/>
                <a:gd name="T9" fmla="*/ 2 h 570"/>
                <a:gd name="T10" fmla="*/ 174 w 542"/>
                <a:gd name="T11" fmla="*/ 42 h 570"/>
                <a:gd name="T12" fmla="*/ 202 w 542"/>
                <a:gd name="T13" fmla="*/ 60 h 570"/>
                <a:gd name="T14" fmla="*/ 193 w 542"/>
                <a:gd name="T15" fmla="*/ 34 h 570"/>
                <a:gd name="T16" fmla="*/ 235 w 542"/>
                <a:gd name="T17" fmla="*/ 40 h 570"/>
                <a:gd name="T18" fmla="*/ 252 w 542"/>
                <a:gd name="T19" fmla="*/ 32 h 570"/>
                <a:gd name="T20" fmla="*/ 268 w 542"/>
                <a:gd name="T21" fmla="*/ 10 h 570"/>
                <a:gd name="T22" fmla="*/ 301 w 542"/>
                <a:gd name="T23" fmla="*/ 29 h 570"/>
                <a:gd name="T24" fmla="*/ 335 w 542"/>
                <a:gd name="T25" fmla="*/ 43 h 570"/>
                <a:gd name="T26" fmla="*/ 349 w 542"/>
                <a:gd name="T27" fmla="*/ 64 h 570"/>
                <a:gd name="T28" fmla="*/ 385 w 542"/>
                <a:gd name="T29" fmla="*/ 101 h 570"/>
                <a:gd name="T30" fmla="*/ 377 w 542"/>
                <a:gd name="T31" fmla="*/ 137 h 570"/>
                <a:gd name="T32" fmla="*/ 395 w 542"/>
                <a:gd name="T33" fmla="*/ 168 h 570"/>
                <a:gd name="T34" fmla="*/ 408 w 542"/>
                <a:gd name="T35" fmla="*/ 178 h 570"/>
                <a:gd name="T36" fmla="*/ 424 w 542"/>
                <a:gd name="T37" fmla="*/ 209 h 570"/>
                <a:gd name="T38" fmla="*/ 458 w 542"/>
                <a:gd name="T39" fmla="*/ 230 h 570"/>
                <a:gd name="T40" fmla="*/ 479 w 542"/>
                <a:gd name="T41" fmla="*/ 246 h 570"/>
                <a:gd name="T42" fmla="*/ 492 w 542"/>
                <a:gd name="T43" fmla="*/ 270 h 570"/>
                <a:gd name="T44" fmla="*/ 512 w 542"/>
                <a:gd name="T45" fmla="*/ 272 h 570"/>
                <a:gd name="T46" fmla="*/ 534 w 542"/>
                <a:gd name="T47" fmla="*/ 285 h 570"/>
                <a:gd name="T48" fmla="*/ 540 w 542"/>
                <a:gd name="T49" fmla="*/ 337 h 570"/>
                <a:gd name="T50" fmla="*/ 507 w 542"/>
                <a:gd name="T51" fmla="*/ 334 h 570"/>
                <a:gd name="T52" fmla="*/ 497 w 542"/>
                <a:gd name="T53" fmla="*/ 372 h 570"/>
                <a:gd name="T54" fmla="*/ 456 w 542"/>
                <a:gd name="T55" fmla="*/ 393 h 570"/>
                <a:gd name="T56" fmla="*/ 423 w 542"/>
                <a:gd name="T57" fmla="*/ 421 h 570"/>
                <a:gd name="T58" fmla="*/ 452 w 542"/>
                <a:gd name="T59" fmla="*/ 464 h 570"/>
                <a:gd name="T60" fmla="*/ 453 w 542"/>
                <a:gd name="T61" fmla="*/ 488 h 570"/>
                <a:gd name="T62" fmla="*/ 460 w 542"/>
                <a:gd name="T63" fmla="*/ 513 h 570"/>
                <a:gd name="T64" fmla="*/ 448 w 542"/>
                <a:gd name="T65" fmla="*/ 530 h 570"/>
                <a:gd name="T66" fmla="*/ 434 w 542"/>
                <a:gd name="T67" fmla="*/ 504 h 570"/>
                <a:gd name="T68" fmla="*/ 411 w 542"/>
                <a:gd name="T69" fmla="*/ 495 h 570"/>
                <a:gd name="T70" fmla="*/ 394 w 542"/>
                <a:gd name="T71" fmla="*/ 506 h 570"/>
                <a:gd name="T72" fmla="*/ 358 w 542"/>
                <a:gd name="T73" fmla="*/ 494 h 570"/>
                <a:gd name="T74" fmla="*/ 316 w 542"/>
                <a:gd name="T75" fmla="*/ 510 h 570"/>
                <a:gd name="T76" fmla="*/ 285 w 542"/>
                <a:gd name="T77" fmla="*/ 526 h 570"/>
                <a:gd name="T78" fmla="*/ 266 w 542"/>
                <a:gd name="T79" fmla="*/ 539 h 570"/>
                <a:gd name="T80" fmla="*/ 219 w 542"/>
                <a:gd name="T81" fmla="*/ 546 h 570"/>
                <a:gd name="T82" fmla="*/ 178 w 542"/>
                <a:gd name="T83" fmla="*/ 516 h 570"/>
                <a:gd name="T84" fmla="*/ 156 w 542"/>
                <a:gd name="T85" fmla="*/ 518 h 570"/>
                <a:gd name="T86" fmla="*/ 156 w 542"/>
                <a:gd name="T87" fmla="*/ 541 h 570"/>
                <a:gd name="T88" fmla="*/ 123 w 542"/>
                <a:gd name="T89" fmla="*/ 566 h 570"/>
                <a:gd name="T90" fmla="*/ 114 w 542"/>
                <a:gd name="T91" fmla="*/ 546 h 570"/>
                <a:gd name="T92" fmla="*/ 98 w 542"/>
                <a:gd name="T93" fmla="*/ 520 h 570"/>
                <a:gd name="T94" fmla="*/ 72 w 542"/>
                <a:gd name="T95" fmla="*/ 525 h 570"/>
                <a:gd name="T96" fmla="*/ 60 w 542"/>
                <a:gd name="T97" fmla="*/ 507 h 570"/>
                <a:gd name="T98" fmla="*/ 116 w 542"/>
                <a:gd name="T99" fmla="*/ 496 h 570"/>
                <a:gd name="T100" fmla="*/ 119 w 542"/>
                <a:gd name="T101" fmla="*/ 427 h 570"/>
                <a:gd name="T102" fmla="*/ 140 w 542"/>
                <a:gd name="T103" fmla="*/ 348 h 570"/>
                <a:gd name="T104" fmla="*/ 161 w 542"/>
                <a:gd name="T105" fmla="*/ 321 h 570"/>
                <a:gd name="T106" fmla="*/ 134 w 542"/>
                <a:gd name="T107" fmla="*/ 252 h 570"/>
                <a:gd name="T108" fmla="*/ 126 w 542"/>
                <a:gd name="T109" fmla="*/ 205 h 570"/>
                <a:gd name="T110" fmla="*/ 100 w 542"/>
                <a:gd name="T111" fmla="*/ 187 h 570"/>
                <a:gd name="T112" fmla="*/ 70 w 542"/>
                <a:gd name="T113" fmla="*/ 147 h 570"/>
                <a:gd name="T114" fmla="*/ 38 w 542"/>
                <a:gd name="T115" fmla="*/ 132 h 570"/>
                <a:gd name="T116" fmla="*/ 48 w 542"/>
                <a:gd name="T117" fmla="*/ 151 h 570"/>
                <a:gd name="T118" fmla="*/ 11 w 542"/>
                <a:gd name="T119" fmla="*/ 173 h 570"/>
                <a:gd name="T120" fmla="*/ 11 w 542"/>
                <a:gd name="T121" fmla="*/ 134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2" h="570">
                  <a:moveTo>
                    <a:pt x="0" y="105"/>
                  </a:moveTo>
                  <a:cubicBezTo>
                    <a:pt x="0" y="102"/>
                    <a:pt x="0" y="78"/>
                    <a:pt x="0" y="78"/>
                  </a:cubicBezTo>
                  <a:cubicBezTo>
                    <a:pt x="0" y="78"/>
                    <a:pt x="21" y="71"/>
                    <a:pt x="25" y="71"/>
                  </a:cubicBezTo>
                  <a:cubicBezTo>
                    <a:pt x="28" y="71"/>
                    <a:pt x="44" y="79"/>
                    <a:pt x="44" y="80"/>
                  </a:cubicBezTo>
                  <a:cubicBezTo>
                    <a:pt x="44" y="81"/>
                    <a:pt x="59" y="79"/>
                    <a:pt x="59" y="79"/>
                  </a:cubicBezTo>
                  <a:cubicBezTo>
                    <a:pt x="59" y="54"/>
                    <a:pt x="59" y="54"/>
                    <a:pt x="59" y="54"/>
                  </a:cubicBezTo>
                  <a:cubicBezTo>
                    <a:pt x="59" y="54"/>
                    <a:pt x="72" y="54"/>
                    <a:pt x="74" y="54"/>
                  </a:cubicBezTo>
                  <a:cubicBezTo>
                    <a:pt x="76" y="54"/>
                    <a:pt x="85" y="26"/>
                    <a:pt x="85" y="26"/>
                  </a:cubicBezTo>
                  <a:cubicBezTo>
                    <a:pt x="110" y="20"/>
                    <a:pt x="110" y="20"/>
                    <a:pt x="110" y="20"/>
                  </a:cubicBezTo>
                  <a:cubicBezTo>
                    <a:pt x="110" y="20"/>
                    <a:pt x="120" y="3"/>
                    <a:pt x="122" y="2"/>
                  </a:cubicBezTo>
                  <a:cubicBezTo>
                    <a:pt x="123" y="0"/>
                    <a:pt x="146" y="16"/>
                    <a:pt x="149" y="19"/>
                  </a:cubicBezTo>
                  <a:cubicBezTo>
                    <a:pt x="153" y="22"/>
                    <a:pt x="172" y="37"/>
                    <a:pt x="174" y="42"/>
                  </a:cubicBezTo>
                  <a:cubicBezTo>
                    <a:pt x="176" y="46"/>
                    <a:pt x="177" y="54"/>
                    <a:pt x="177" y="58"/>
                  </a:cubicBezTo>
                  <a:cubicBezTo>
                    <a:pt x="177" y="62"/>
                    <a:pt x="202" y="60"/>
                    <a:pt x="202" y="60"/>
                  </a:cubicBezTo>
                  <a:cubicBezTo>
                    <a:pt x="201" y="48"/>
                    <a:pt x="201" y="48"/>
                    <a:pt x="201" y="48"/>
                  </a:cubicBezTo>
                  <a:cubicBezTo>
                    <a:pt x="201" y="48"/>
                    <a:pt x="191" y="36"/>
                    <a:pt x="193" y="34"/>
                  </a:cubicBezTo>
                  <a:cubicBezTo>
                    <a:pt x="195" y="32"/>
                    <a:pt x="219" y="34"/>
                    <a:pt x="221" y="34"/>
                  </a:cubicBezTo>
                  <a:cubicBezTo>
                    <a:pt x="222" y="34"/>
                    <a:pt x="233" y="37"/>
                    <a:pt x="235" y="40"/>
                  </a:cubicBezTo>
                  <a:cubicBezTo>
                    <a:pt x="237" y="44"/>
                    <a:pt x="243" y="54"/>
                    <a:pt x="247" y="52"/>
                  </a:cubicBezTo>
                  <a:cubicBezTo>
                    <a:pt x="251" y="50"/>
                    <a:pt x="252" y="35"/>
                    <a:pt x="252" y="32"/>
                  </a:cubicBezTo>
                  <a:cubicBezTo>
                    <a:pt x="252" y="29"/>
                    <a:pt x="250" y="14"/>
                    <a:pt x="253" y="12"/>
                  </a:cubicBezTo>
                  <a:cubicBezTo>
                    <a:pt x="256" y="10"/>
                    <a:pt x="265" y="8"/>
                    <a:pt x="268" y="10"/>
                  </a:cubicBezTo>
                  <a:cubicBezTo>
                    <a:pt x="270" y="12"/>
                    <a:pt x="278" y="30"/>
                    <a:pt x="281" y="31"/>
                  </a:cubicBezTo>
                  <a:cubicBezTo>
                    <a:pt x="283" y="31"/>
                    <a:pt x="296" y="30"/>
                    <a:pt x="301" y="29"/>
                  </a:cubicBezTo>
                  <a:cubicBezTo>
                    <a:pt x="306" y="27"/>
                    <a:pt x="321" y="23"/>
                    <a:pt x="321" y="23"/>
                  </a:cubicBezTo>
                  <a:cubicBezTo>
                    <a:pt x="321" y="23"/>
                    <a:pt x="332" y="40"/>
                    <a:pt x="335" y="43"/>
                  </a:cubicBezTo>
                  <a:cubicBezTo>
                    <a:pt x="335" y="43"/>
                    <a:pt x="335" y="49"/>
                    <a:pt x="338" y="54"/>
                  </a:cubicBezTo>
                  <a:cubicBezTo>
                    <a:pt x="339" y="56"/>
                    <a:pt x="348" y="59"/>
                    <a:pt x="349" y="64"/>
                  </a:cubicBezTo>
                  <a:cubicBezTo>
                    <a:pt x="350" y="68"/>
                    <a:pt x="350" y="74"/>
                    <a:pt x="356" y="79"/>
                  </a:cubicBezTo>
                  <a:cubicBezTo>
                    <a:pt x="361" y="84"/>
                    <a:pt x="381" y="98"/>
                    <a:pt x="385" y="101"/>
                  </a:cubicBezTo>
                  <a:cubicBezTo>
                    <a:pt x="389" y="104"/>
                    <a:pt x="396" y="110"/>
                    <a:pt x="394" y="114"/>
                  </a:cubicBezTo>
                  <a:cubicBezTo>
                    <a:pt x="392" y="117"/>
                    <a:pt x="377" y="130"/>
                    <a:pt x="377" y="137"/>
                  </a:cubicBezTo>
                  <a:cubicBezTo>
                    <a:pt x="377" y="144"/>
                    <a:pt x="388" y="144"/>
                    <a:pt x="390" y="151"/>
                  </a:cubicBezTo>
                  <a:cubicBezTo>
                    <a:pt x="391" y="158"/>
                    <a:pt x="395" y="160"/>
                    <a:pt x="395" y="168"/>
                  </a:cubicBezTo>
                  <a:cubicBezTo>
                    <a:pt x="395" y="175"/>
                    <a:pt x="397" y="176"/>
                    <a:pt x="398" y="178"/>
                  </a:cubicBezTo>
                  <a:cubicBezTo>
                    <a:pt x="398" y="180"/>
                    <a:pt x="407" y="174"/>
                    <a:pt x="408" y="178"/>
                  </a:cubicBezTo>
                  <a:cubicBezTo>
                    <a:pt x="408" y="182"/>
                    <a:pt x="406" y="188"/>
                    <a:pt x="410" y="196"/>
                  </a:cubicBezTo>
                  <a:cubicBezTo>
                    <a:pt x="414" y="203"/>
                    <a:pt x="419" y="209"/>
                    <a:pt x="424" y="209"/>
                  </a:cubicBezTo>
                  <a:cubicBezTo>
                    <a:pt x="428" y="209"/>
                    <a:pt x="434" y="204"/>
                    <a:pt x="439" y="206"/>
                  </a:cubicBezTo>
                  <a:cubicBezTo>
                    <a:pt x="444" y="208"/>
                    <a:pt x="454" y="224"/>
                    <a:pt x="458" y="230"/>
                  </a:cubicBezTo>
                  <a:cubicBezTo>
                    <a:pt x="463" y="236"/>
                    <a:pt x="460" y="241"/>
                    <a:pt x="464" y="244"/>
                  </a:cubicBezTo>
                  <a:cubicBezTo>
                    <a:pt x="469" y="248"/>
                    <a:pt x="472" y="243"/>
                    <a:pt x="479" y="246"/>
                  </a:cubicBezTo>
                  <a:cubicBezTo>
                    <a:pt x="486" y="250"/>
                    <a:pt x="492" y="254"/>
                    <a:pt x="492" y="259"/>
                  </a:cubicBezTo>
                  <a:cubicBezTo>
                    <a:pt x="492" y="264"/>
                    <a:pt x="490" y="266"/>
                    <a:pt x="492" y="270"/>
                  </a:cubicBezTo>
                  <a:cubicBezTo>
                    <a:pt x="494" y="274"/>
                    <a:pt x="502" y="278"/>
                    <a:pt x="504" y="278"/>
                  </a:cubicBezTo>
                  <a:cubicBezTo>
                    <a:pt x="507" y="278"/>
                    <a:pt x="510" y="270"/>
                    <a:pt x="512" y="272"/>
                  </a:cubicBezTo>
                  <a:cubicBezTo>
                    <a:pt x="515" y="274"/>
                    <a:pt x="520" y="282"/>
                    <a:pt x="524" y="283"/>
                  </a:cubicBezTo>
                  <a:cubicBezTo>
                    <a:pt x="528" y="284"/>
                    <a:pt x="532" y="280"/>
                    <a:pt x="534" y="285"/>
                  </a:cubicBezTo>
                  <a:cubicBezTo>
                    <a:pt x="536" y="290"/>
                    <a:pt x="541" y="300"/>
                    <a:pt x="541" y="304"/>
                  </a:cubicBezTo>
                  <a:cubicBezTo>
                    <a:pt x="541" y="308"/>
                    <a:pt x="542" y="332"/>
                    <a:pt x="540" y="337"/>
                  </a:cubicBezTo>
                  <a:cubicBezTo>
                    <a:pt x="537" y="342"/>
                    <a:pt x="534" y="348"/>
                    <a:pt x="530" y="348"/>
                  </a:cubicBezTo>
                  <a:cubicBezTo>
                    <a:pt x="527" y="348"/>
                    <a:pt x="510" y="334"/>
                    <a:pt x="507" y="334"/>
                  </a:cubicBezTo>
                  <a:cubicBezTo>
                    <a:pt x="504" y="335"/>
                    <a:pt x="500" y="342"/>
                    <a:pt x="498" y="342"/>
                  </a:cubicBezTo>
                  <a:cubicBezTo>
                    <a:pt x="496" y="343"/>
                    <a:pt x="504" y="367"/>
                    <a:pt x="497" y="372"/>
                  </a:cubicBezTo>
                  <a:cubicBezTo>
                    <a:pt x="490" y="376"/>
                    <a:pt x="486" y="387"/>
                    <a:pt x="480" y="387"/>
                  </a:cubicBezTo>
                  <a:cubicBezTo>
                    <a:pt x="475" y="387"/>
                    <a:pt x="468" y="391"/>
                    <a:pt x="456" y="393"/>
                  </a:cubicBezTo>
                  <a:cubicBezTo>
                    <a:pt x="445" y="395"/>
                    <a:pt x="440" y="404"/>
                    <a:pt x="436" y="406"/>
                  </a:cubicBezTo>
                  <a:cubicBezTo>
                    <a:pt x="431" y="408"/>
                    <a:pt x="426" y="415"/>
                    <a:pt x="423" y="421"/>
                  </a:cubicBezTo>
                  <a:cubicBezTo>
                    <a:pt x="420" y="427"/>
                    <a:pt x="428" y="431"/>
                    <a:pt x="432" y="436"/>
                  </a:cubicBezTo>
                  <a:cubicBezTo>
                    <a:pt x="437" y="442"/>
                    <a:pt x="449" y="459"/>
                    <a:pt x="452" y="464"/>
                  </a:cubicBezTo>
                  <a:cubicBezTo>
                    <a:pt x="456" y="468"/>
                    <a:pt x="442" y="480"/>
                    <a:pt x="442" y="485"/>
                  </a:cubicBezTo>
                  <a:cubicBezTo>
                    <a:pt x="442" y="490"/>
                    <a:pt x="448" y="488"/>
                    <a:pt x="453" y="488"/>
                  </a:cubicBezTo>
                  <a:cubicBezTo>
                    <a:pt x="458" y="487"/>
                    <a:pt x="459" y="486"/>
                    <a:pt x="462" y="491"/>
                  </a:cubicBezTo>
                  <a:cubicBezTo>
                    <a:pt x="466" y="496"/>
                    <a:pt x="461" y="508"/>
                    <a:pt x="460" y="513"/>
                  </a:cubicBezTo>
                  <a:cubicBezTo>
                    <a:pt x="458" y="518"/>
                    <a:pt x="464" y="524"/>
                    <a:pt x="458" y="526"/>
                  </a:cubicBezTo>
                  <a:cubicBezTo>
                    <a:pt x="453" y="529"/>
                    <a:pt x="452" y="532"/>
                    <a:pt x="448" y="530"/>
                  </a:cubicBezTo>
                  <a:cubicBezTo>
                    <a:pt x="444" y="528"/>
                    <a:pt x="436" y="520"/>
                    <a:pt x="432" y="516"/>
                  </a:cubicBezTo>
                  <a:cubicBezTo>
                    <a:pt x="428" y="512"/>
                    <a:pt x="436" y="508"/>
                    <a:pt x="434" y="504"/>
                  </a:cubicBezTo>
                  <a:cubicBezTo>
                    <a:pt x="432" y="500"/>
                    <a:pt x="431" y="497"/>
                    <a:pt x="427" y="495"/>
                  </a:cubicBezTo>
                  <a:cubicBezTo>
                    <a:pt x="423" y="493"/>
                    <a:pt x="416" y="494"/>
                    <a:pt x="411" y="495"/>
                  </a:cubicBezTo>
                  <a:cubicBezTo>
                    <a:pt x="406" y="496"/>
                    <a:pt x="408" y="505"/>
                    <a:pt x="404" y="506"/>
                  </a:cubicBezTo>
                  <a:cubicBezTo>
                    <a:pt x="400" y="506"/>
                    <a:pt x="398" y="508"/>
                    <a:pt x="394" y="506"/>
                  </a:cubicBezTo>
                  <a:cubicBezTo>
                    <a:pt x="390" y="504"/>
                    <a:pt x="390" y="491"/>
                    <a:pt x="386" y="490"/>
                  </a:cubicBezTo>
                  <a:cubicBezTo>
                    <a:pt x="382" y="490"/>
                    <a:pt x="362" y="494"/>
                    <a:pt x="358" y="494"/>
                  </a:cubicBezTo>
                  <a:cubicBezTo>
                    <a:pt x="354" y="494"/>
                    <a:pt x="364" y="508"/>
                    <a:pt x="359" y="508"/>
                  </a:cubicBezTo>
                  <a:cubicBezTo>
                    <a:pt x="354" y="509"/>
                    <a:pt x="324" y="510"/>
                    <a:pt x="316" y="510"/>
                  </a:cubicBezTo>
                  <a:cubicBezTo>
                    <a:pt x="308" y="510"/>
                    <a:pt x="296" y="514"/>
                    <a:pt x="292" y="514"/>
                  </a:cubicBezTo>
                  <a:cubicBezTo>
                    <a:pt x="287" y="514"/>
                    <a:pt x="290" y="526"/>
                    <a:pt x="285" y="526"/>
                  </a:cubicBezTo>
                  <a:cubicBezTo>
                    <a:pt x="280" y="527"/>
                    <a:pt x="272" y="524"/>
                    <a:pt x="268" y="526"/>
                  </a:cubicBezTo>
                  <a:cubicBezTo>
                    <a:pt x="264" y="528"/>
                    <a:pt x="272" y="539"/>
                    <a:pt x="266" y="539"/>
                  </a:cubicBezTo>
                  <a:cubicBezTo>
                    <a:pt x="260" y="539"/>
                    <a:pt x="238" y="544"/>
                    <a:pt x="230" y="545"/>
                  </a:cubicBezTo>
                  <a:cubicBezTo>
                    <a:pt x="222" y="546"/>
                    <a:pt x="222" y="546"/>
                    <a:pt x="219" y="546"/>
                  </a:cubicBezTo>
                  <a:cubicBezTo>
                    <a:pt x="216" y="545"/>
                    <a:pt x="210" y="528"/>
                    <a:pt x="206" y="525"/>
                  </a:cubicBezTo>
                  <a:cubicBezTo>
                    <a:pt x="202" y="522"/>
                    <a:pt x="184" y="514"/>
                    <a:pt x="178" y="516"/>
                  </a:cubicBezTo>
                  <a:cubicBezTo>
                    <a:pt x="172" y="517"/>
                    <a:pt x="168" y="521"/>
                    <a:pt x="166" y="521"/>
                  </a:cubicBezTo>
                  <a:cubicBezTo>
                    <a:pt x="163" y="521"/>
                    <a:pt x="159" y="518"/>
                    <a:pt x="156" y="518"/>
                  </a:cubicBezTo>
                  <a:cubicBezTo>
                    <a:pt x="152" y="519"/>
                    <a:pt x="152" y="525"/>
                    <a:pt x="154" y="528"/>
                  </a:cubicBezTo>
                  <a:cubicBezTo>
                    <a:pt x="156" y="532"/>
                    <a:pt x="160" y="536"/>
                    <a:pt x="156" y="541"/>
                  </a:cubicBezTo>
                  <a:cubicBezTo>
                    <a:pt x="152" y="546"/>
                    <a:pt x="147" y="560"/>
                    <a:pt x="142" y="560"/>
                  </a:cubicBezTo>
                  <a:cubicBezTo>
                    <a:pt x="138" y="560"/>
                    <a:pt x="128" y="570"/>
                    <a:pt x="123" y="566"/>
                  </a:cubicBezTo>
                  <a:cubicBezTo>
                    <a:pt x="118" y="562"/>
                    <a:pt x="132" y="552"/>
                    <a:pt x="128" y="548"/>
                  </a:cubicBezTo>
                  <a:cubicBezTo>
                    <a:pt x="123" y="544"/>
                    <a:pt x="116" y="551"/>
                    <a:pt x="114" y="546"/>
                  </a:cubicBezTo>
                  <a:cubicBezTo>
                    <a:pt x="111" y="542"/>
                    <a:pt x="114" y="537"/>
                    <a:pt x="109" y="531"/>
                  </a:cubicBezTo>
                  <a:cubicBezTo>
                    <a:pt x="104" y="525"/>
                    <a:pt x="103" y="524"/>
                    <a:pt x="98" y="520"/>
                  </a:cubicBezTo>
                  <a:cubicBezTo>
                    <a:pt x="94" y="517"/>
                    <a:pt x="85" y="513"/>
                    <a:pt x="81" y="513"/>
                  </a:cubicBezTo>
                  <a:cubicBezTo>
                    <a:pt x="77" y="513"/>
                    <a:pt x="75" y="524"/>
                    <a:pt x="72" y="525"/>
                  </a:cubicBezTo>
                  <a:cubicBezTo>
                    <a:pt x="68" y="526"/>
                    <a:pt x="52" y="529"/>
                    <a:pt x="52" y="529"/>
                  </a:cubicBezTo>
                  <a:cubicBezTo>
                    <a:pt x="52" y="525"/>
                    <a:pt x="58" y="509"/>
                    <a:pt x="60" y="507"/>
                  </a:cubicBezTo>
                  <a:cubicBezTo>
                    <a:pt x="62" y="505"/>
                    <a:pt x="79" y="492"/>
                    <a:pt x="82" y="491"/>
                  </a:cubicBezTo>
                  <a:cubicBezTo>
                    <a:pt x="85" y="490"/>
                    <a:pt x="113" y="496"/>
                    <a:pt x="116" y="496"/>
                  </a:cubicBezTo>
                  <a:cubicBezTo>
                    <a:pt x="119" y="496"/>
                    <a:pt x="116" y="474"/>
                    <a:pt x="116" y="468"/>
                  </a:cubicBezTo>
                  <a:cubicBezTo>
                    <a:pt x="116" y="462"/>
                    <a:pt x="119" y="432"/>
                    <a:pt x="119" y="427"/>
                  </a:cubicBezTo>
                  <a:cubicBezTo>
                    <a:pt x="120" y="422"/>
                    <a:pt x="107" y="379"/>
                    <a:pt x="106" y="374"/>
                  </a:cubicBezTo>
                  <a:cubicBezTo>
                    <a:pt x="104" y="369"/>
                    <a:pt x="137" y="351"/>
                    <a:pt x="140" y="348"/>
                  </a:cubicBezTo>
                  <a:cubicBezTo>
                    <a:pt x="143" y="346"/>
                    <a:pt x="140" y="333"/>
                    <a:pt x="140" y="330"/>
                  </a:cubicBezTo>
                  <a:cubicBezTo>
                    <a:pt x="139" y="328"/>
                    <a:pt x="160" y="322"/>
                    <a:pt x="161" y="321"/>
                  </a:cubicBezTo>
                  <a:cubicBezTo>
                    <a:pt x="163" y="319"/>
                    <a:pt x="161" y="284"/>
                    <a:pt x="158" y="279"/>
                  </a:cubicBezTo>
                  <a:cubicBezTo>
                    <a:pt x="156" y="275"/>
                    <a:pt x="137" y="256"/>
                    <a:pt x="134" y="252"/>
                  </a:cubicBezTo>
                  <a:cubicBezTo>
                    <a:pt x="131" y="248"/>
                    <a:pt x="123" y="225"/>
                    <a:pt x="123" y="219"/>
                  </a:cubicBezTo>
                  <a:cubicBezTo>
                    <a:pt x="123" y="214"/>
                    <a:pt x="126" y="207"/>
                    <a:pt x="126" y="205"/>
                  </a:cubicBezTo>
                  <a:cubicBezTo>
                    <a:pt x="127" y="203"/>
                    <a:pt x="120" y="181"/>
                    <a:pt x="120" y="181"/>
                  </a:cubicBezTo>
                  <a:cubicBezTo>
                    <a:pt x="100" y="187"/>
                    <a:pt x="100" y="187"/>
                    <a:pt x="100" y="187"/>
                  </a:cubicBezTo>
                  <a:cubicBezTo>
                    <a:pt x="100" y="187"/>
                    <a:pt x="90" y="150"/>
                    <a:pt x="88" y="147"/>
                  </a:cubicBezTo>
                  <a:cubicBezTo>
                    <a:pt x="86" y="144"/>
                    <a:pt x="70" y="147"/>
                    <a:pt x="70" y="147"/>
                  </a:cubicBezTo>
                  <a:cubicBezTo>
                    <a:pt x="69" y="133"/>
                    <a:pt x="69" y="133"/>
                    <a:pt x="69" y="133"/>
                  </a:cubicBezTo>
                  <a:cubicBezTo>
                    <a:pt x="38" y="132"/>
                    <a:pt x="38" y="132"/>
                    <a:pt x="38" y="132"/>
                  </a:cubicBezTo>
                  <a:cubicBezTo>
                    <a:pt x="36" y="147"/>
                    <a:pt x="36" y="147"/>
                    <a:pt x="36" y="147"/>
                  </a:cubicBezTo>
                  <a:cubicBezTo>
                    <a:pt x="36" y="147"/>
                    <a:pt x="46" y="150"/>
                    <a:pt x="48" y="151"/>
                  </a:cubicBezTo>
                  <a:cubicBezTo>
                    <a:pt x="49" y="151"/>
                    <a:pt x="46" y="160"/>
                    <a:pt x="46" y="162"/>
                  </a:cubicBezTo>
                  <a:cubicBezTo>
                    <a:pt x="46" y="165"/>
                    <a:pt x="14" y="171"/>
                    <a:pt x="11" y="173"/>
                  </a:cubicBezTo>
                  <a:cubicBezTo>
                    <a:pt x="6" y="169"/>
                    <a:pt x="7" y="156"/>
                    <a:pt x="7" y="156"/>
                  </a:cubicBezTo>
                  <a:cubicBezTo>
                    <a:pt x="6" y="149"/>
                    <a:pt x="12" y="139"/>
                    <a:pt x="11" y="134"/>
                  </a:cubicBezTo>
                  <a:cubicBezTo>
                    <a:pt x="9" y="129"/>
                    <a:pt x="0" y="109"/>
                    <a:pt x="0" y="105"/>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grpSp>
          <p:nvGrpSpPr>
            <p:cNvPr id="52" name="Group 58"/>
            <p:cNvGrpSpPr>
              <a:grpSpLocks/>
            </p:cNvGrpSpPr>
            <p:nvPr/>
          </p:nvGrpSpPr>
          <p:grpSpPr bwMode="auto">
            <a:xfrm>
              <a:off x="3812" y="1161"/>
              <a:ext cx="616" cy="594"/>
              <a:chOff x="2452" y="935"/>
              <a:chExt cx="617" cy="595"/>
            </a:xfrm>
            <a:grpFill/>
          </p:grpSpPr>
          <p:sp>
            <p:nvSpPr>
              <p:cNvPr id="67" name="Freeform 59"/>
              <p:cNvSpPr>
                <a:spLocks/>
              </p:cNvSpPr>
              <p:nvPr/>
            </p:nvSpPr>
            <p:spPr bwMode="auto">
              <a:xfrm>
                <a:off x="2454" y="1060"/>
                <a:ext cx="22" cy="33"/>
              </a:xfrm>
              <a:custGeom>
                <a:avLst/>
                <a:gdLst>
                  <a:gd name="T0" fmla="*/ 4 w 11"/>
                  <a:gd name="T1" fmla="*/ 0 h 16"/>
                  <a:gd name="T2" fmla="*/ 0 w 11"/>
                  <a:gd name="T3" fmla="*/ 6 h 16"/>
                  <a:gd name="T4" fmla="*/ 4 w 11"/>
                  <a:gd name="T5" fmla="*/ 16 h 16"/>
                  <a:gd name="T6" fmla="*/ 8 w 11"/>
                  <a:gd name="T7" fmla="*/ 14 h 16"/>
                  <a:gd name="T8" fmla="*/ 9 w 11"/>
                  <a:gd name="T9" fmla="*/ 8 h 16"/>
                  <a:gd name="T10" fmla="*/ 6 w 11"/>
                  <a:gd name="T11" fmla="*/ 3 h 16"/>
                  <a:gd name="T12" fmla="*/ 4 w 11"/>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1" h="16">
                    <a:moveTo>
                      <a:pt x="4" y="0"/>
                    </a:moveTo>
                    <a:cubicBezTo>
                      <a:pt x="3" y="0"/>
                      <a:pt x="0" y="2"/>
                      <a:pt x="0" y="6"/>
                    </a:cubicBezTo>
                    <a:cubicBezTo>
                      <a:pt x="0" y="11"/>
                      <a:pt x="2" y="16"/>
                      <a:pt x="4" y="16"/>
                    </a:cubicBezTo>
                    <a:cubicBezTo>
                      <a:pt x="5" y="16"/>
                      <a:pt x="6" y="15"/>
                      <a:pt x="8" y="14"/>
                    </a:cubicBezTo>
                    <a:cubicBezTo>
                      <a:pt x="10" y="13"/>
                      <a:pt x="11" y="10"/>
                      <a:pt x="9" y="8"/>
                    </a:cubicBezTo>
                    <a:cubicBezTo>
                      <a:pt x="7" y="6"/>
                      <a:pt x="7" y="5"/>
                      <a:pt x="6" y="3"/>
                    </a:cubicBezTo>
                    <a:cubicBezTo>
                      <a:pt x="6" y="1"/>
                      <a:pt x="4" y="0"/>
                      <a:pt x="4" y="0"/>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68" name="Freeform 60"/>
              <p:cNvSpPr>
                <a:spLocks/>
              </p:cNvSpPr>
              <p:nvPr/>
            </p:nvSpPr>
            <p:spPr bwMode="auto">
              <a:xfrm>
                <a:off x="2478" y="1141"/>
                <a:ext cx="22" cy="19"/>
              </a:xfrm>
              <a:custGeom>
                <a:avLst/>
                <a:gdLst>
                  <a:gd name="T0" fmla="*/ 3 w 11"/>
                  <a:gd name="T1" fmla="*/ 0 h 9"/>
                  <a:gd name="T2" fmla="*/ 2 w 11"/>
                  <a:gd name="T3" fmla="*/ 4 h 9"/>
                  <a:gd name="T4" fmla="*/ 6 w 11"/>
                  <a:gd name="T5" fmla="*/ 9 h 9"/>
                  <a:gd name="T6" fmla="*/ 9 w 11"/>
                  <a:gd name="T7" fmla="*/ 5 h 9"/>
                  <a:gd name="T8" fmla="*/ 4 w 11"/>
                  <a:gd name="T9" fmla="*/ 0 h 9"/>
                  <a:gd name="T10" fmla="*/ 3 w 11"/>
                  <a:gd name="T11" fmla="*/ 0 h 9"/>
                </a:gdLst>
                <a:ahLst/>
                <a:cxnLst>
                  <a:cxn ang="0">
                    <a:pos x="T0" y="T1"/>
                  </a:cxn>
                  <a:cxn ang="0">
                    <a:pos x="T2" y="T3"/>
                  </a:cxn>
                  <a:cxn ang="0">
                    <a:pos x="T4" y="T5"/>
                  </a:cxn>
                  <a:cxn ang="0">
                    <a:pos x="T6" y="T7"/>
                  </a:cxn>
                  <a:cxn ang="0">
                    <a:pos x="T8" y="T9"/>
                  </a:cxn>
                  <a:cxn ang="0">
                    <a:pos x="T10" y="T11"/>
                  </a:cxn>
                </a:cxnLst>
                <a:rect l="0" t="0" r="r" b="b"/>
                <a:pathLst>
                  <a:path w="11" h="9">
                    <a:moveTo>
                      <a:pt x="3" y="0"/>
                    </a:moveTo>
                    <a:cubicBezTo>
                      <a:pt x="0" y="0"/>
                      <a:pt x="2" y="2"/>
                      <a:pt x="2" y="4"/>
                    </a:cubicBezTo>
                    <a:cubicBezTo>
                      <a:pt x="2" y="5"/>
                      <a:pt x="4" y="9"/>
                      <a:pt x="6" y="9"/>
                    </a:cubicBezTo>
                    <a:cubicBezTo>
                      <a:pt x="8" y="9"/>
                      <a:pt x="11" y="7"/>
                      <a:pt x="9" y="5"/>
                    </a:cubicBezTo>
                    <a:cubicBezTo>
                      <a:pt x="7" y="2"/>
                      <a:pt x="4" y="0"/>
                      <a:pt x="4" y="0"/>
                    </a:cubicBezTo>
                    <a:lnTo>
                      <a:pt x="3" y="0"/>
                    </a:ln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69" name="Freeform 61"/>
              <p:cNvSpPr>
                <a:spLocks/>
              </p:cNvSpPr>
              <p:nvPr/>
            </p:nvSpPr>
            <p:spPr bwMode="auto">
              <a:xfrm>
                <a:off x="3002" y="1127"/>
                <a:ext cx="67" cy="49"/>
              </a:xfrm>
              <a:custGeom>
                <a:avLst/>
                <a:gdLst>
                  <a:gd name="T0" fmla="*/ 24 w 33"/>
                  <a:gd name="T1" fmla="*/ 5 h 24"/>
                  <a:gd name="T2" fmla="*/ 28 w 33"/>
                  <a:gd name="T3" fmla="*/ 14 h 24"/>
                  <a:gd name="T4" fmla="*/ 32 w 33"/>
                  <a:gd name="T5" fmla="*/ 23 h 24"/>
                  <a:gd name="T6" fmla="*/ 22 w 33"/>
                  <a:gd name="T7" fmla="*/ 19 h 24"/>
                  <a:gd name="T8" fmla="*/ 14 w 33"/>
                  <a:gd name="T9" fmla="*/ 19 h 24"/>
                  <a:gd name="T10" fmla="*/ 9 w 33"/>
                  <a:gd name="T11" fmla="*/ 14 h 24"/>
                  <a:gd name="T12" fmla="*/ 2 w 33"/>
                  <a:gd name="T13" fmla="*/ 16 h 24"/>
                  <a:gd name="T14" fmla="*/ 3 w 33"/>
                  <a:gd name="T15" fmla="*/ 7 h 24"/>
                  <a:gd name="T16" fmla="*/ 8 w 33"/>
                  <a:gd name="T17" fmla="*/ 0 h 24"/>
                  <a:gd name="T18" fmla="*/ 24 w 33"/>
                  <a:gd name="T19"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24">
                    <a:moveTo>
                      <a:pt x="24" y="5"/>
                    </a:moveTo>
                    <a:cubicBezTo>
                      <a:pt x="26" y="8"/>
                      <a:pt x="27" y="11"/>
                      <a:pt x="28" y="14"/>
                    </a:cubicBezTo>
                    <a:cubicBezTo>
                      <a:pt x="29" y="17"/>
                      <a:pt x="33" y="22"/>
                      <a:pt x="32" y="23"/>
                    </a:cubicBezTo>
                    <a:cubicBezTo>
                      <a:pt x="32" y="24"/>
                      <a:pt x="24" y="19"/>
                      <a:pt x="22" y="19"/>
                    </a:cubicBezTo>
                    <a:cubicBezTo>
                      <a:pt x="20" y="19"/>
                      <a:pt x="17" y="20"/>
                      <a:pt x="14" y="19"/>
                    </a:cubicBezTo>
                    <a:cubicBezTo>
                      <a:pt x="11" y="18"/>
                      <a:pt x="11" y="13"/>
                      <a:pt x="9" y="14"/>
                    </a:cubicBezTo>
                    <a:cubicBezTo>
                      <a:pt x="6" y="14"/>
                      <a:pt x="4" y="17"/>
                      <a:pt x="2" y="16"/>
                    </a:cubicBezTo>
                    <a:cubicBezTo>
                      <a:pt x="0" y="15"/>
                      <a:pt x="3" y="7"/>
                      <a:pt x="3" y="7"/>
                    </a:cubicBezTo>
                    <a:cubicBezTo>
                      <a:pt x="4" y="5"/>
                      <a:pt x="5" y="0"/>
                      <a:pt x="8" y="0"/>
                    </a:cubicBezTo>
                    <a:cubicBezTo>
                      <a:pt x="11" y="0"/>
                      <a:pt x="21" y="3"/>
                      <a:pt x="24" y="5"/>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70" name="Freeform 62"/>
              <p:cNvSpPr>
                <a:spLocks/>
              </p:cNvSpPr>
              <p:nvPr/>
            </p:nvSpPr>
            <p:spPr bwMode="auto">
              <a:xfrm>
                <a:off x="2510" y="988"/>
                <a:ext cx="524" cy="542"/>
              </a:xfrm>
              <a:custGeom>
                <a:avLst/>
                <a:gdLst>
                  <a:gd name="T0" fmla="*/ 6 w 259"/>
                  <a:gd name="T1" fmla="*/ 89 h 268"/>
                  <a:gd name="T2" fmla="*/ 38 w 259"/>
                  <a:gd name="T3" fmla="*/ 82 h 268"/>
                  <a:gd name="T4" fmla="*/ 42 w 259"/>
                  <a:gd name="T5" fmla="*/ 69 h 268"/>
                  <a:gd name="T6" fmla="*/ 23 w 259"/>
                  <a:gd name="T7" fmla="*/ 72 h 268"/>
                  <a:gd name="T8" fmla="*/ 37 w 259"/>
                  <a:gd name="T9" fmla="*/ 65 h 268"/>
                  <a:gd name="T10" fmla="*/ 31 w 259"/>
                  <a:gd name="T11" fmla="*/ 54 h 268"/>
                  <a:gd name="T12" fmla="*/ 26 w 259"/>
                  <a:gd name="T13" fmla="*/ 47 h 268"/>
                  <a:gd name="T14" fmla="*/ 14 w 259"/>
                  <a:gd name="T15" fmla="*/ 31 h 268"/>
                  <a:gd name="T16" fmla="*/ 8 w 259"/>
                  <a:gd name="T17" fmla="*/ 14 h 268"/>
                  <a:gd name="T18" fmla="*/ 9 w 259"/>
                  <a:gd name="T19" fmla="*/ 0 h 268"/>
                  <a:gd name="T20" fmla="*/ 43 w 259"/>
                  <a:gd name="T21" fmla="*/ 5 h 268"/>
                  <a:gd name="T22" fmla="*/ 72 w 259"/>
                  <a:gd name="T23" fmla="*/ 19 h 268"/>
                  <a:gd name="T24" fmla="*/ 85 w 259"/>
                  <a:gd name="T25" fmla="*/ 14 h 268"/>
                  <a:gd name="T26" fmla="*/ 94 w 259"/>
                  <a:gd name="T27" fmla="*/ 16 h 268"/>
                  <a:gd name="T28" fmla="*/ 121 w 259"/>
                  <a:gd name="T29" fmla="*/ 22 h 268"/>
                  <a:gd name="T30" fmla="*/ 134 w 259"/>
                  <a:gd name="T31" fmla="*/ 23 h 268"/>
                  <a:gd name="T32" fmla="*/ 142 w 259"/>
                  <a:gd name="T33" fmla="*/ 35 h 268"/>
                  <a:gd name="T34" fmla="*/ 145 w 259"/>
                  <a:gd name="T35" fmla="*/ 65 h 268"/>
                  <a:gd name="T36" fmla="*/ 126 w 259"/>
                  <a:gd name="T37" fmla="*/ 77 h 268"/>
                  <a:gd name="T38" fmla="*/ 136 w 259"/>
                  <a:gd name="T39" fmla="*/ 82 h 268"/>
                  <a:gd name="T40" fmla="*/ 163 w 259"/>
                  <a:gd name="T41" fmla="*/ 81 h 268"/>
                  <a:gd name="T42" fmla="*/ 159 w 259"/>
                  <a:gd name="T43" fmla="*/ 92 h 268"/>
                  <a:gd name="T44" fmla="*/ 154 w 259"/>
                  <a:gd name="T45" fmla="*/ 103 h 268"/>
                  <a:gd name="T46" fmla="*/ 159 w 259"/>
                  <a:gd name="T47" fmla="*/ 103 h 268"/>
                  <a:gd name="T48" fmla="*/ 168 w 259"/>
                  <a:gd name="T49" fmla="*/ 89 h 268"/>
                  <a:gd name="T50" fmla="*/ 180 w 259"/>
                  <a:gd name="T51" fmla="*/ 88 h 268"/>
                  <a:gd name="T52" fmla="*/ 204 w 259"/>
                  <a:gd name="T53" fmla="*/ 98 h 268"/>
                  <a:gd name="T54" fmla="*/ 222 w 259"/>
                  <a:gd name="T55" fmla="*/ 107 h 268"/>
                  <a:gd name="T56" fmla="*/ 242 w 259"/>
                  <a:gd name="T57" fmla="*/ 96 h 268"/>
                  <a:gd name="T58" fmla="*/ 254 w 259"/>
                  <a:gd name="T59" fmla="*/ 93 h 268"/>
                  <a:gd name="T60" fmla="*/ 252 w 259"/>
                  <a:gd name="T61" fmla="*/ 107 h 268"/>
                  <a:gd name="T62" fmla="*/ 249 w 259"/>
                  <a:gd name="T63" fmla="*/ 130 h 268"/>
                  <a:gd name="T64" fmla="*/ 231 w 259"/>
                  <a:gd name="T65" fmla="*/ 146 h 268"/>
                  <a:gd name="T66" fmla="*/ 218 w 259"/>
                  <a:gd name="T67" fmla="*/ 154 h 268"/>
                  <a:gd name="T68" fmla="*/ 228 w 259"/>
                  <a:gd name="T69" fmla="*/ 163 h 268"/>
                  <a:gd name="T70" fmla="*/ 228 w 259"/>
                  <a:gd name="T71" fmla="*/ 179 h 268"/>
                  <a:gd name="T72" fmla="*/ 227 w 259"/>
                  <a:gd name="T73" fmla="*/ 212 h 268"/>
                  <a:gd name="T74" fmla="*/ 223 w 259"/>
                  <a:gd name="T75" fmla="*/ 246 h 268"/>
                  <a:gd name="T76" fmla="*/ 205 w 259"/>
                  <a:gd name="T77" fmla="*/ 267 h 268"/>
                  <a:gd name="T78" fmla="*/ 173 w 259"/>
                  <a:gd name="T79" fmla="*/ 259 h 268"/>
                  <a:gd name="T80" fmla="*/ 161 w 259"/>
                  <a:gd name="T81" fmla="*/ 238 h 268"/>
                  <a:gd name="T82" fmla="*/ 164 w 259"/>
                  <a:gd name="T83" fmla="*/ 209 h 268"/>
                  <a:gd name="T84" fmla="*/ 141 w 259"/>
                  <a:gd name="T85" fmla="*/ 217 h 268"/>
                  <a:gd name="T86" fmla="*/ 111 w 259"/>
                  <a:gd name="T87" fmla="*/ 235 h 268"/>
                  <a:gd name="T88" fmla="*/ 86 w 259"/>
                  <a:gd name="T89" fmla="*/ 201 h 268"/>
                  <a:gd name="T90" fmla="*/ 69 w 259"/>
                  <a:gd name="T91" fmla="*/ 178 h 268"/>
                  <a:gd name="T92" fmla="*/ 38 w 259"/>
                  <a:gd name="T93" fmla="*/ 176 h 268"/>
                  <a:gd name="T94" fmla="*/ 29 w 259"/>
                  <a:gd name="T95" fmla="*/ 150 h 268"/>
                  <a:gd name="T96" fmla="*/ 43 w 259"/>
                  <a:gd name="T97" fmla="*/ 143 h 268"/>
                  <a:gd name="T98" fmla="*/ 26 w 259"/>
                  <a:gd name="T99" fmla="*/ 137 h 268"/>
                  <a:gd name="T100" fmla="*/ 28 w 259"/>
                  <a:gd name="T101" fmla="*/ 114 h 268"/>
                  <a:gd name="T102" fmla="*/ 36 w 259"/>
                  <a:gd name="T103" fmla="*/ 104 h 268"/>
                  <a:gd name="T104" fmla="*/ 11 w 259"/>
                  <a:gd name="T105" fmla="*/ 11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9" h="268">
                    <a:moveTo>
                      <a:pt x="0" y="106"/>
                    </a:moveTo>
                    <a:cubicBezTo>
                      <a:pt x="0" y="104"/>
                      <a:pt x="3" y="90"/>
                      <a:pt x="6" y="89"/>
                    </a:cubicBezTo>
                    <a:cubicBezTo>
                      <a:pt x="13" y="86"/>
                      <a:pt x="23" y="88"/>
                      <a:pt x="27" y="88"/>
                    </a:cubicBezTo>
                    <a:cubicBezTo>
                      <a:pt x="31" y="87"/>
                      <a:pt x="36" y="84"/>
                      <a:pt x="38" y="82"/>
                    </a:cubicBezTo>
                    <a:cubicBezTo>
                      <a:pt x="39" y="80"/>
                      <a:pt x="45" y="78"/>
                      <a:pt x="45" y="76"/>
                    </a:cubicBezTo>
                    <a:cubicBezTo>
                      <a:pt x="45" y="74"/>
                      <a:pt x="44" y="70"/>
                      <a:pt x="42" y="69"/>
                    </a:cubicBezTo>
                    <a:cubicBezTo>
                      <a:pt x="41" y="67"/>
                      <a:pt x="35" y="77"/>
                      <a:pt x="33" y="77"/>
                    </a:cubicBezTo>
                    <a:cubicBezTo>
                      <a:pt x="30" y="77"/>
                      <a:pt x="23" y="77"/>
                      <a:pt x="23" y="72"/>
                    </a:cubicBezTo>
                    <a:cubicBezTo>
                      <a:pt x="23" y="68"/>
                      <a:pt x="23" y="69"/>
                      <a:pt x="26" y="68"/>
                    </a:cubicBezTo>
                    <a:cubicBezTo>
                      <a:pt x="29" y="66"/>
                      <a:pt x="36" y="66"/>
                      <a:pt x="37" y="65"/>
                    </a:cubicBezTo>
                    <a:cubicBezTo>
                      <a:pt x="38" y="64"/>
                      <a:pt x="36" y="63"/>
                      <a:pt x="34" y="59"/>
                    </a:cubicBezTo>
                    <a:cubicBezTo>
                      <a:pt x="32" y="56"/>
                      <a:pt x="32" y="55"/>
                      <a:pt x="31" y="54"/>
                    </a:cubicBezTo>
                    <a:cubicBezTo>
                      <a:pt x="30" y="53"/>
                      <a:pt x="25" y="56"/>
                      <a:pt x="24" y="54"/>
                    </a:cubicBezTo>
                    <a:cubicBezTo>
                      <a:pt x="23" y="52"/>
                      <a:pt x="28" y="50"/>
                      <a:pt x="26" y="47"/>
                    </a:cubicBezTo>
                    <a:cubicBezTo>
                      <a:pt x="25" y="43"/>
                      <a:pt x="21" y="42"/>
                      <a:pt x="19" y="39"/>
                    </a:cubicBezTo>
                    <a:cubicBezTo>
                      <a:pt x="17" y="36"/>
                      <a:pt x="15" y="34"/>
                      <a:pt x="14" y="31"/>
                    </a:cubicBezTo>
                    <a:cubicBezTo>
                      <a:pt x="13" y="29"/>
                      <a:pt x="19" y="28"/>
                      <a:pt x="16" y="25"/>
                    </a:cubicBezTo>
                    <a:cubicBezTo>
                      <a:pt x="13" y="21"/>
                      <a:pt x="11" y="19"/>
                      <a:pt x="8" y="14"/>
                    </a:cubicBezTo>
                    <a:cubicBezTo>
                      <a:pt x="6" y="9"/>
                      <a:pt x="6" y="7"/>
                      <a:pt x="6" y="5"/>
                    </a:cubicBezTo>
                    <a:cubicBezTo>
                      <a:pt x="6" y="3"/>
                      <a:pt x="9" y="0"/>
                      <a:pt x="9" y="0"/>
                    </a:cubicBezTo>
                    <a:cubicBezTo>
                      <a:pt x="9" y="0"/>
                      <a:pt x="23" y="0"/>
                      <a:pt x="26" y="1"/>
                    </a:cubicBezTo>
                    <a:cubicBezTo>
                      <a:pt x="29" y="1"/>
                      <a:pt x="39" y="3"/>
                      <a:pt x="43" y="5"/>
                    </a:cubicBezTo>
                    <a:cubicBezTo>
                      <a:pt x="47" y="6"/>
                      <a:pt x="57" y="6"/>
                      <a:pt x="61" y="9"/>
                    </a:cubicBezTo>
                    <a:cubicBezTo>
                      <a:pt x="64" y="12"/>
                      <a:pt x="72" y="17"/>
                      <a:pt x="72" y="19"/>
                    </a:cubicBezTo>
                    <a:cubicBezTo>
                      <a:pt x="72" y="22"/>
                      <a:pt x="78" y="21"/>
                      <a:pt x="80" y="20"/>
                    </a:cubicBezTo>
                    <a:cubicBezTo>
                      <a:pt x="81" y="19"/>
                      <a:pt x="82" y="14"/>
                      <a:pt x="85" y="14"/>
                    </a:cubicBezTo>
                    <a:cubicBezTo>
                      <a:pt x="88" y="14"/>
                      <a:pt x="89" y="14"/>
                      <a:pt x="91" y="14"/>
                    </a:cubicBezTo>
                    <a:cubicBezTo>
                      <a:pt x="93" y="14"/>
                      <a:pt x="92" y="17"/>
                      <a:pt x="94" y="16"/>
                    </a:cubicBezTo>
                    <a:cubicBezTo>
                      <a:pt x="96" y="16"/>
                      <a:pt x="100" y="12"/>
                      <a:pt x="103" y="14"/>
                    </a:cubicBezTo>
                    <a:cubicBezTo>
                      <a:pt x="106" y="16"/>
                      <a:pt x="119" y="19"/>
                      <a:pt x="121" y="22"/>
                    </a:cubicBezTo>
                    <a:cubicBezTo>
                      <a:pt x="123" y="24"/>
                      <a:pt x="126" y="29"/>
                      <a:pt x="129" y="29"/>
                    </a:cubicBezTo>
                    <a:cubicBezTo>
                      <a:pt x="132" y="29"/>
                      <a:pt x="134" y="24"/>
                      <a:pt x="134" y="23"/>
                    </a:cubicBezTo>
                    <a:cubicBezTo>
                      <a:pt x="135" y="22"/>
                      <a:pt x="137" y="21"/>
                      <a:pt x="138" y="24"/>
                    </a:cubicBezTo>
                    <a:cubicBezTo>
                      <a:pt x="140" y="27"/>
                      <a:pt x="140" y="34"/>
                      <a:pt x="142" y="35"/>
                    </a:cubicBezTo>
                    <a:cubicBezTo>
                      <a:pt x="143" y="37"/>
                      <a:pt x="147" y="39"/>
                      <a:pt x="147" y="42"/>
                    </a:cubicBezTo>
                    <a:cubicBezTo>
                      <a:pt x="147" y="44"/>
                      <a:pt x="146" y="63"/>
                      <a:pt x="145" y="65"/>
                    </a:cubicBezTo>
                    <a:cubicBezTo>
                      <a:pt x="145" y="67"/>
                      <a:pt x="135" y="74"/>
                      <a:pt x="133" y="75"/>
                    </a:cubicBezTo>
                    <a:cubicBezTo>
                      <a:pt x="130" y="76"/>
                      <a:pt x="127" y="77"/>
                      <a:pt x="126" y="77"/>
                    </a:cubicBezTo>
                    <a:cubicBezTo>
                      <a:pt x="125" y="77"/>
                      <a:pt x="126" y="82"/>
                      <a:pt x="129" y="83"/>
                    </a:cubicBezTo>
                    <a:cubicBezTo>
                      <a:pt x="131" y="84"/>
                      <a:pt x="133" y="82"/>
                      <a:pt x="136" y="82"/>
                    </a:cubicBezTo>
                    <a:cubicBezTo>
                      <a:pt x="139" y="81"/>
                      <a:pt x="151" y="77"/>
                      <a:pt x="154" y="77"/>
                    </a:cubicBezTo>
                    <a:cubicBezTo>
                      <a:pt x="156" y="77"/>
                      <a:pt x="162" y="79"/>
                      <a:pt x="163" y="81"/>
                    </a:cubicBezTo>
                    <a:cubicBezTo>
                      <a:pt x="163" y="84"/>
                      <a:pt x="158" y="84"/>
                      <a:pt x="158" y="86"/>
                    </a:cubicBezTo>
                    <a:cubicBezTo>
                      <a:pt x="158" y="89"/>
                      <a:pt x="161" y="90"/>
                      <a:pt x="159" y="92"/>
                    </a:cubicBezTo>
                    <a:cubicBezTo>
                      <a:pt x="158" y="94"/>
                      <a:pt x="155" y="96"/>
                      <a:pt x="155" y="99"/>
                    </a:cubicBezTo>
                    <a:cubicBezTo>
                      <a:pt x="155" y="102"/>
                      <a:pt x="155" y="101"/>
                      <a:pt x="154" y="103"/>
                    </a:cubicBezTo>
                    <a:cubicBezTo>
                      <a:pt x="153" y="105"/>
                      <a:pt x="154" y="107"/>
                      <a:pt x="155" y="107"/>
                    </a:cubicBezTo>
                    <a:cubicBezTo>
                      <a:pt x="156" y="107"/>
                      <a:pt x="158" y="105"/>
                      <a:pt x="159" y="103"/>
                    </a:cubicBezTo>
                    <a:cubicBezTo>
                      <a:pt x="161" y="102"/>
                      <a:pt x="162" y="98"/>
                      <a:pt x="163" y="97"/>
                    </a:cubicBezTo>
                    <a:cubicBezTo>
                      <a:pt x="163" y="95"/>
                      <a:pt x="166" y="90"/>
                      <a:pt x="168" y="89"/>
                    </a:cubicBezTo>
                    <a:cubicBezTo>
                      <a:pt x="169" y="89"/>
                      <a:pt x="174" y="87"/>
                      <a:pt x="175" y="86"/>
                    </a:cubicBezTo>
                    <a:cubicBezTo>
                      <a:pt x="176" y="85"/>
                      <a:pt x="179" y="87"/>
                      <a:pt x="180" y="88"/>
                    </a:cubicBezTo>
                    <a:cubicBezTo>
                      <a:pt x="182" y="88"/>
                      <a:pt x="186" y="91"/>
                      <a:pt x="189" y="93"/>
                    </a:cubicBezTo>
                    <a:cubicBezTo>
                      <a:pt x="192" y="94"/>
                      <a:pt x="202" y="96"/>
                      <a:pt x="204" y="98"/>
                    </a:cubicBezTo>
                    <a:cubicBezTo>
                      <a:pt x="205" y="100"/>
                      <a:pt x="209" y="107"/>
                      <a:pt x="211" y="107"/>
                    </a:cubicBezTo>
                    <a:cubicBezTo>
                      <a:pt x="213" y="107"/>
                      <a:pt x="220" y="109"/>
                      <a:pt x="222" y="107"/>
                    </a:cubicBezTo>
                    <a:cubicBezTo>
                      <a:pt x="226" y="104"/>
                      <a:pt x="230" y="99"/>
                      <a:pt x="234" y="97"/>
                    </a:cubicBezTo>
                    <a:cubicBezTo>
                      <a:pt x="237" y="95"/>
                      <a:pt x="240" y="94"/>
                      <a:pt x="242" y="96"/>
                    </a:cubicBezTo>
                    <a:cubicBezTo>
                      <a:pt x="245" y="97"/>
                      <a:pt x="245" y="97"/>
                      <a:pt x="248" y="97"/>
                    </a:cubicBezTo>
                    <a:cubicBezTo>
                      <a:pt x="250" y="96"/>
                      <a:pt x="253" y="93"/>
                      <a:pt x="254" y="93"/>
                    </a:cubicBezTo>
                    <a:cubicBezTo>
                      <a:pt x="255" y="93"/>
                      <a:pt x="259" y="96"/>
                      <a:pt x="255" y="100"/>
                    </a:cubicBezTo>
                    <a:cubicBezTo>
                      <a:pt x="251" y="103"/>
                      <a:pt x="252" y="106"/>
                      <a:pt x="252" y="107"/>
                    </a:cubicBezTo>
                    <a:cubicBezTo>
                      <a:pt x="252" y="109"/>
                      <a:pt x="254" y="126"/>
                      <a:pt x="254" y="127"/>
                    </a:cubicBezTo>
                    <a:cubicBezTo>
                      <a:pt x="253" y="128"/>
                      <a:pt x="254" y="129"/>
                      <a:pt x="249" y="130"/>
                    </a:cubicBezTo>
                    <a:cubicBezTo>
                      <a:pt x="243" y="132"/>
                      <a:pt x="239" y="136"/>
                      <a:pt x="237" y="138"/>
                    </a:cubicBezTo>
                    <a:cubicBezTo>
                      <a:pt x="236" y="141"/>
                      <a:pt x="233" y="146"/>
                      <a:pt x="231" y="146"/>
                    </a:cubicBezTo>
                    <a:cubicBezTo>
                      <a:pt x="229" y="146"/>
                      <a:pt x="224" y="144"/>
                      <a:pt x="223" y="145"/>
                    </a:cubicBezTo>
                    <a:cubicBezTo>
                      <a:pt x="222" y="146"/>
                      <a:pt x="217" y="151"/>
                      <a:pt x="218" y="154"/>
                    </a:cubicBezTo>
                    <a:cubicBezTo>
                      <a:pt x="220" y="157"/>
                      <a:pt x="220" y="162"/>
                      <a:pt x="223" y="162"/>
                    </a:cubicBezTo>
                    <a:cubicBezTo>
                      <a:pt x="226" y="162"/>
                      <a:pt x="226" y="162"/>
                      <a:pt x="228" y="163"/>
                    </a:cubicBezTo>
                    <a:cubicBezTo>
                      <a:pt x="230" y="163"/>
                      <a:pt x="230" y="169"/>
                      <a:pt x="232" y="169"/>
                    </a:cubicBezTo>
                    <a:cubicBezTo>
                      <a:pt x="232" y="169"/>
                      <a:pt x="232" y="174"/>
                      <a:pt x="228" y="179"/>
                    </a:cubicBezTo>
                    <a:cubicBezTo>
                      <a:pt x="223" y="183"/>
                      <a:pt x="220" y="185"/>
                      <a:pt x="220" y="196"/>
                    </a:cubicBezTo>
                    <a:cubicBezTo>
                      <a:pt x="219" y="200"/>
                      <a:pt x="223" y="212"/>
                      <a:pt x="227" y="212"/>
                    </a:cubicBezTo>
                    <a:cubicBezTo>
                      <a:pt x="231" y="212"/>
                      <a:pt x="241" y="224"/>
                      <a:pt x="237" y="228"/>
                    </a:cubicBezTo>
                    <a:cubicBezTo>
                      <a:pt x="233" y="233"/>
                      <a:pt x="227" y="244"/>
                      <a:pt x="223" y="246"/>
                    </a:cubicBezTo>
                    <a:cubicBezTo>
                      <a:pt x="219" y="247"/>
                      <a:pt x="207" y="251"/>
                      <a:pt x="207" y="254"/>
                    </a:cubicBezTo>
                    <a:cubicBezTo>
                      <a:pt x="205" y="267"/>
                      <a:pt x="205" y="267"/>
                      <a:pt x="205" y="267"/>
                    </a:cubicBezTo>
                    <a:cubicBezTo>
                      <a:pt x="200" y="268"/>
                      <a:pt x="194" y="268"/>
                      <a:pt x="192" y="266"/>
                    </a:cubicBezTo>
                    <a:cubicBezTo>
                      <a:pt x="187" y="263"/>
                      <a:pt x="177" y="259"/>
                      <a:pt x="173" y="259"/>
                    </a:cubicBezTo>
                    <a:cubicBezTo>
                      <a:pt x="173" y="259"/>
                      <a:pt x="171" y="252"/>
                      <a:pt x="169" y="250"/>
                    </a:cubicBezTo>
                    <a:cubicBezTo>
                      <a:pt x="167" y="247"/>
                      <a:pt x="163" y="242"/>
                      <a:pt x="161" y="238"/>
                    </a:cubicBezTo>
                    <a:cubicBezTo>
                      <a:pt x="160" y="234"/>
                      <a:pt x="162" y="228"/>
                      <a:pt x="165" y="225"/>
                    </a:cubicBezTo>
                    <a:cubicBezTo>
                      <a:pt x="167" y="222"/>
                      <a:pt x="168" y="209"/>
                      <a:pt x="164" y="209"/>
                    </a:cubicBezTo>
                    <a:cubicBezTo>
                      <a:pt x="160" y="209"/>
                      <a:pt x="156" y="208"/>
                      <a:pt x="153" y="208"/>
                    </a:cubicBezTo>
                    <a:cubicBezTo>
                      <a:pt x="151" y="208"/>
                      <a:pt x="145" y="214"/>
                      <a:pt x="141" y="217"/>
                    </a:cubicBezTo>
                    <a:cubicBezTo>
                      <a:pt x="138" y="220"/>
                      <a:pt x="125" y="220"/>
                      <a:pt x="123" y="223"/>
                    </a:cubicBezTo>
                    <a:cubicBezTo>
                      <a:pt x="123" y="223"/>
                      <a:pt x="114" y="231"/>
                      <a:pt x="111" y="235"/>
                    </a:cubicBezTo>
                    <a:cubicBezTo>
                      <a:pt x="106" y="233"/>
                      <a:pt x="95" y="228"/>
                      <a:pt x="92" y="219"/>
                    </a:cubicBezTo>
                    <a:cubicBezTo>
                      <a:pt x="89" y="211"/>
                      <a:pt x="90" y="210"/>
                      <a:pt x="86" y="201"/>
                    </a:cubicBezTo>
                    <a:cubicBezTo>
                      <a:pt x="83" y="193"/>
                      <a:pt x="82" y="182"/>
                      <a:pt x="77" y="180"/>
                    </a:cubicBezTo>
                    <a:cubicBezTo>
                      <a:pt x="73" y="178"/>
                      <a:pt x="69" y="178"/>
                      <a:pt x="69" y="178"/>
                    </a:cubicBezTo>
                    <a:cubicBezTo>
                      <a:pt x="51" y="178"/>
                      <a:pt x="51" y="178"/>
                      <a:pt x="51" y="178"/>
                    </a:cubicBezTo>
                    <a:cubicBezTo>
                      <a:pt x="51" y="178"/>
                      <a:pt x="40" y="177"/>
                      <a:pt x="38" y="176"/>
                    </a:cubicBezTo>
                    <a:cubicBezTo>
                      <a:pt x="37" y="176"/>
                      <a:pt x="23" y="155"/>
                      <a:pt x="24" y="153"/>
                    </a:cubicBezTo>
                    <a:cubicBezTo>
                      <a:pt x="25" y="150"/>
                      <a:pt x="27" y="150"/>
                      <a:pt x="29" y="150"/>
                    </a:cubicBezTo>
                    <a:cubicBezTo>
                      <a:pt x="31" y="150"/>
                      <a:pt x="36" y="156"/>
                      <a:pt x="39" y="154"/>
                    </a:cubicBezTo>
                    <a:cubicBezTo>
                      <a:pt x="42" y="153"/>
                      <a:pt x="43" y="144"/>
                      <a:pt x="43" y="143"/>
                    </a:cubicBezTo>
                    <a:cubicBezTo>
                      <a:pt x="43" y="143"/>
                      <a:pt x="41" y="135"/>
                      <a:pt x="38" y="135"/>
                    </a:cubicBezTo>
                    <a:cubicBezTo>
                      <a:pt x="34" y="134"/>
                      <a:pt x="29" y="138"/>
                      <a:pt x="26" y="137"/>
                    </a:cubicBezTo>
                    <a:cubicBezTo>
                      <a:pt x="24" y="136"/>
                      <a:pt x="22" y="124"/>
                      <a:pt x="24" y="122"/>
                    </a:cubicBezTo>
                    <a:cubicBezTo>
                      <a:pt x="26" y="119"/>
                      <a:pt x="26" y="114"/>
                      <a:pt x="28" y="114"/>
                    </a:cubicBezTo>
                    <a:cubicBezTo>
                      <a:pt x="31" y="113"/>
                      <a:pt x="35" y="110"/>
                      <a:pt x="35" y="108"/>
                    </a:cubicBezTo>
                    <a:cubicBezTo>
                      <a:pt x="35" y="106"/>
                      <a:pt x="36" y="104"/>
                      <a:pt x="36" y="104"/>
                    </a:cubicBezTo>
                    <a:cubicBezTo>
                      <a:pt x="36" y="104"/>
                      <a:pt x="27" y="105"/>
                      <a:pt x="23" y="106"/>
                    </a:cubicBezTo>
                    <a:cubicBezTo>
                      <a:pt x="19" y="107"/>
                      <a:pt x="13" y="109"/>
                      <a:pt x="11" y="110"/>
                    </a:cubicBezTo>
                    <a:cubicBezTo>
                      <a:pt x="9" y="111"/>
                      <a:pt x="0" y="109"/>
                      <a:pt x="0" y="106"/>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noFill/>
                </a:endParaRPr>
              </a:p>
            </p:txBody>
          </p:sp>
          <p:sp>
            <p:nvSpPr>
              <p:cNvPr id="71" name="Freeform 63"/>
              <p:cNvSpPr>
                <a:spLocks/>
              </p:cNvSpPr>
              <p:nvPr/>
            </p:nvSpPr>
            <p:spPr bwMode="auto">
              <a:xfrm>
                <a:off x="2512" y="1107"/>
                <a:ext cx="31" cy="30"/>
              </a:xfrm>
              <a:custGeom>
                <a:avLst/>
                <a:gdLst>
                  <a:gd name="T0" fmla="*/ 3 w 15"/>
                  <a:gd name="T1" fmla="*/ 14 h 15"/>
                  <a:gd name="T2" fmla="*/ 0 w 15"/>
                  <a:gd name="T3" fmla="*/ 6 h 15"/>
                  <a:gd name="T4" fmla="*/ 5 w 15"/>
                  <a:gd name="T5" fmla="*/ 2 h 15"/>
                  <a:gd name="T6" fmla="*/ 14 w 15"/>
                  <a:gd name="T7" fmla="*/ 1 h 15"/>
                  <a:gd name="T8" fmla="*/ 11 w 15"/>
                  <a:gd name="T9" fmla="*/ 12 h 15"/>
                  <a:gd name="T10" fmla="*/ 3 w 15"/>
                  <a:gd name="T11" fmla="*/ 14 h 15"/>
                </a:gdLst>
                <a:ahLst/>
                <a:cxnLst>
                  <a:cxn ang="0">
                    <a:pos x="T0" y="T1"/>
                  </a:cxn>
                  <a:cxn ang="0">
                    <a:pos x="T2" y="T3"/>
                  </a:cxn>
                  <a:cxn ang="0">
                    <a:pos x="T4" y="T5"/>
                  </a:cxn>
                  <a:cxn ang="0">
                    <a:pos x="T6" y="T7"/>
                  </a:cxn>
                  <a:cxn ang="0">
                    <a:pos x="T8" y="T9"/>
                  </a:cxn>
                  <a:cxn ang="0">
                    <a:pos x="T10" y="T11"/>
                  </a:cxn>
                </a:cxnLst>
                <a:rect l="0" t="0" r="r" b="b"/>
                <a:pathLst>
                  <a:path w="15" h="15">
                    <a:moveTo>
                      <a:pt x="3" y="14"/>
                    </a:moveTo>
                    <a:cubicBezTo>
                      <a:pt x="1" y="14"/>
                      <a:pt x="0" y="8"/>
                      <a:pt x="0" y="6"/>
                    </a:cubicBezTo>
                    <a:cubicBezTo>
                      <a:pt x="0" y="4"/>
                      <a:pt x="2" y="3"/>
                      <a:pt x="5" y="2"/>
                    </a:cubicBezTo>
                    <a:cubicBezTo>
                      <a:pt x="5" y="2"/>
                      <a:pt x="13" y="0"/>
                      <a:pt x="14" y="1"/>
                    </a:cubicBezTo>
                    <a:cubicBezTo>
                      <a:pt x="15" y="2"/>
                      <a:pt x="11" y="9"/>
                      <a:pt x="11" y="12"/>
                    </a:cubicBezTo>
                    <a:cubicBezTo>
                      <a:pt x="10" y="15"/>
                      <a:pt x="5" y="14"/>
                      <a:pt x="3" y="14"/>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72" name="Freeform 64"/>
              <p:cNvSpPr>
                <a:spLocks/>
              </p:cNvSpPr>
              <p:nvPr/>
            </p:nvSpPr>
            <p:spPr bwMode="auto">
              <a:xfrm>
                <a:off x="2470" y="1040"/>
                <a:ext cx="46" cy="31"/>
              </a:xfrm>
              <a:custGeom>
                <a:avLst/>
                <a:gdLst>
                  <a:gd name="T0" fmla="*/ 12 w 23"/>
                  <a:gd name="T1" fmla="*/ 14 h 15"/>
                  <a:gd name="T2" fmla="*/ 10 w 23"/>
                  <a:gd name="T3" fmla="*/ 10 h 15"/>
                  <a:gd name="T4" fmla="*/ 4 w 23"/>
                  <a:gd name="T5" fmla="*/ 10 h 15"/>
                  <a:gd name="T6" fmla="*/ 5 w 23"/>
                  <a:gd name="T7" fmla="*/ 2 h 15"/>
                  <a:gd name="T8" fmla="*/ 18 w 23"/>
                  <a:gd name="T9" fmla="*/ 1 h 15"/>
                  <a:gd name="T10" fmla="*/ 22 w 23"/>
                  <a:gd name="T11" fmla="*/ 5 h 15"/>
                  <a:gd name="T12" fmla="*/ 21 w 23"/>
                  <a:gd name="T13" fmla="*/ 13 h 15"/>
                  <a:gd name="T14" fmla="*/ 12 w 23"/>
                  <a:gd name="T15" fmla="*/ 14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5">
                    <a:moveTo>
                      <a:pt x="12" y="14"/>
                    </a:moveTo>
                    <a:cubicBezTo>
                      <a:pt x="11" y="13"/>
                      <a:pt x="10" y="10"/>
                      <a:pt x="10" y="10"/>
                    </a:cubicBezTo>
                    <a:cubicBezTo>
                      <a:pt x="4" y="10"/>
                      <a:pt x="4" y="10"/>
                      <a:pt x="4" y="10"/>
                    </a:cubicBezTo>
                    <a:cubicBezTo>
                      <a:pt x="3" y="8"/>
                      <a:pt x="0" y="3"/>
                      <a:pt x="5" y="2"/>
                    </a:cubicBezTo>
                    <a:cubicBezTo>
                      <a:pt x="10" y="1"/>
                      <a:pt x="14" y="1"/>
                      <a:pt x="18" y="1"/>
                    </a:cubicBezTo>
                    <a:cubicBezTo>
                      <a:pt x="21" y="0"/>
                      <a:pt x="22" y="1"/>
                      <a:pt x="22" y="5"/>
                    </a:cubicBezTo>
                    <a:cubicBezTo>
                      <a:pt x="23" y="9"/>
                      <a:pt x="21" y="11"/>
                      <a:pt x="21" y="13"/>
                    </a:cubicBezTo>
                    <a:cubicBezTo>
                      <a:pt x="20" y="15"/>
                      <a:pt x="14" y="14"/>
                      <a:pt x="12" y="14"/>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73" name="Freeform 65"/>
              <p:cNvSpPr>
                <a:spLocks/>
              </p:cNvSpPr>
              <p:nvPr/>
            </p:nvSpPr>
            <p:spPr bwMode="auto">
              <a:xfrm>
                <a:off x="2452" y="935"/>
                <a:ext cx="46" cy="105"/>
              </a:xfrm>
              <a:custGeom>
                <a:avLst/>
                <a:gdLst>
                  <a:gd name="T0" fmla="*/ 8 w 23"/>
                  <a:gd name="T1" fmla="*/ 31 h 52"/>
                  <a:gd name="T2" fmla="*/ 6 w 23"/>
                  <a:gd name="T3" fmla="*/ 36 h 52"/>
                  <a:gd name="T4" fmla="*/ 5 w 23"/>
                  <a:gd name="T5" fmla="*/ 47 h 52"/>
                  <a:gd name="T6" fmla="*/ 2 w 23"/>
                  <a:gd name="T7" fmla="*/ 52 h 52"/>
                  <a:gd name="T8" fmla="*/ 1 w 23"/>
                  <a:gd name="T9" fmla="*/ 50 h 52"/>
                  <a:gd name="T10" fmla="*/ 0 w 23"/>
                  <a:gd name="T11" fmla="*/ 36 h 52"/>
                  <a:gd name="T12" fmla="*/ 2 w 23"/>
                  <a:gd name="T13" fmla="*/ 22 h 52"/>
                  <a:gd name="T14" fmla="*/ 8 w 23"/>
                  <a:gd name="T15" fmla="*/ 9 h 52"/>
                  <a:gd name="T16" fmla="*/ 15 w 23"/>
                  <a:gd name="T17" fmla="*/ 0 h 52"/>
                  <a:gd name="T18" fmla="*/ 20 w 23"/>
                  <a:gd name="T19" fmla="*/ 6 h 52"/>
                  <a:gd name="T20" fmla="*/ 15 w 23"/>
                  <a:gd name="T21" fmla="*/ 10 h 52"/>
                  <a:gd name="T22" fmla="*/ 11 w 23"/>
                  <a:gd name="T23" fmla="*/ 18 h 52"/>
                  <a:gd name="T24" fmla="*/ 14 w 23"/>
                  <a:gd name="T25" fmla="*/ 27 h 52"/>
                  <a:gd name="T26" fmla="*/ 23 w 23"/>
                  <a:gd name="T27" fmla="*/ 32 h 52"/>
                  <a:gd name="T28" fmla="*/ 13 w 23"/>
                  <a:gd name="T29" fmla="*/ 36 h 52"/>
                  <a:gd name="T30" fmla="*/ 8 w 23"/>
                  <a:gd name="T31" fmla="*/ 3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52">
                    <a:moveTo>
                      <a:pt x="8" y="31"/>
                    </a:moveTo>
                    <a:cubicBezTo>
                      <a:pt x="6" y="31"/>
                      <a:pt x="7" y="33"/>
                      <a:pt x="6" y="36"/>
                    </a:cubicBezTo>
                    <a:cubicBezTo>
                      <a:pt x="5" y="39"/>
                      <a:pt x="5" y="42"/>
                      <a:pt x="5" y="47"/>
                    </a:cubicBezTo>
                    <a:cubicBezTo>
                      <a:pt x="5" y="51"/>
                      <a:pt x="4" y="52"/>
                      <a:pt x="2" y="52"/>
                    </a:cubicBezTo>
                    <a:cubicBezTo>
                      <a:pt x="0" y="52"/>
                      <a:pt x="1" y="51"/>
                      <a:pt x="1" y="50"/>
                    </a:cubicBezTo>
                    <a:cubicBezTo>
                      <a:pt x="1" y="48"/>
                      <a:pt x="0" y="39"/>
                      <a:pt x="0" y="36"/>
                    </a:cubicBezTo>
                    <a:cubicBezTo>
                      <a:pt x="0" y="32"/>
                      <a:pt x="1" y="26"/>
                      <a:pt x="2" y="22"/>
                    </a:cubicBezTo>
                    <a:cubicBezTo>
                      <a:pt x="4" y="18"/>
                      <a:pt x="7" y="11"/>
                      <a:pt x="8" y="9"/>
                    </a:cubicBezTo>
                    <a:cubicBezTo>
                      <a:pt x="9" y="7"/>
                      <a:pt x="12" y="0"/>
                      <a:pt x="15" y="0"/>
                    </a:cubicBezTo>
                    <a:cubicBezTo>
                      <a:pt x="17" y="0"/>
                      <a:pt x="20" y="6"/>
                      <a:pt x="20" y="6"/>
                    </a:cubicBezTo>
                    <a:cubicBezTo>
                      <a:pt x="20" y="6"/>
                      <a:pt x="18" y="9"/>
                      <a:pt x="15" y="10"/>
                    </a:cubicBezTo>
                    <a:cubicBezTo>
                      <a:pt x="13" y="12"/>
                      <a:pt x="11" y="15"/>
                      <a:pt x="11" y="18"/>
                    </a:cubicBezTo>
                    <a:cubicBezTo>
                      <a:pt x="11" y="21"/>
                      <a:pt x="11" y="25"/>
                      <a:pt x="14" y="27"/>
                    </a:cubicBezTo>
                    <a:cubicBezTo>
                      <a:pt x="17" y="29"/>
                      <a:pt x="23" y="30"/>
                      <a:pt x="23" y="32"/>
                    </a:cubicBezTo>
                    <a:cubicBezTo>
                      <a:pt x="23" y="33"/>
                      <a:pt x="16" y="36"/>
                      <a:pt x="13" y="36"/>
                    </a:cubicBezTo>
                    <a:cubicBezTo>
                      <a:pt x="12" y="36"/>
                      <a:pt x="9" y="31"/>
                      <a:pt x="8" y="31"/>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grpSp>
        <p:sp>
          <p:nvSpPr>
            <p:cNvPr id="53" name="Freeform 66"/>
            <p:cNvSpPr>
              <a:spLocks/>
            </p:cNvSpPr>
            <p:nvPr/>
          </p:nvSpPr>
          <p:spPr bwMode="auto">
            <a:xfrm>
              <a:off x="3638" y="2345"/>
              <a:ext cx="556" cy="757"/>
            </a:xfrm>
            <a:custGeom>
              <a:avLst/>
              <a:gdLst>
                <a:gd name="T0" fmla="*/ 50 w 275"/>
                <a:gd name="T1" fmla="*/ 278 h 375"/>
                <a:gd name="T2" fmla="*/ 12 w 275"/>
                <a:gd name="T3" fmla="*/ 286 h 375"/>
                <a:gd name="T4" fmla="*/ 4 w 275"/>
                <a:gd name="T5" fmla="*/ 264 h 375"/>
                <a:gd name="T6" fmla="*/ 18 w 275"/>
                <a:gd name="T7" fmla="*/ 256 h 375"/>
                <a:gd name="T8" fmla="*/ 38 w 275"/>
                <a:gd name="T9" fmla="*/ 237 h 375"/>
                <a:gd name="T10" fmla="*/ 27 w 275"/>
                <a:gd name="T11" fmla="*/ 211 h 375"/>
                <a:gd name="T12" fmla="*/ 34 w 275"/>
                <a:gd name="T13" fmla="*/ 190 h 375"/>
                <a:gd name="T14" fmla="*/ 48 w 275"/>
                <a:gd name="T15" fmla="*/ 183 h 375"/>
                <a:gd name="T16" fmla="*/ 42 w 275"/>
                <a:gd name="T17" fmla="*/ 168 h 375"/>
                <a:gd name="T18" fmla="*/ 55 w 275"/>
                <a:gd name="T19" fmla="*/ 157 h 375"/>
                <a:gd name="T20" fmla="*/ 55 w 275"/>
                <a:gd name="T21" fmla="*/ 141 h 375"/>
                <a:gd name="T22" fmla="*/ 81 w 275"/>
                <a:gd name="T23" fmla="*/ 131 h 375"/>
                <a:gd name="T24" fmla="*/ 92 w 275"/>
                <a:gd name="T25" fmla="*/ 100 h 375"/>
                <a:gd name="T26" fmla="*/ 109 w 275"/>
                <a:gd name="T27" fmla="*/ 95 h 375"/>
                <a:gd name="T28" fmla="*/ 114 w 275"/>
                <a:gd name="T29" fmla="*/ 71 h 375"/>
                <a:gd name="T30" fmla="*/ 97 w 275"/>
                <a:gd name="T31" fmla="*/ 63 h 375"/>
                <a:gd name="T32" fmla="*/ 118 w 275"/>
                <a:gd name="T33" fmla="*/ 46 h 375"/>
                <a:gd name="T34" fmla="*/ 138 w 275"/>
                <a:gd name="T35" fmla="*/ 46 h 375"/>
                <a:gd name="T36" fmla="*/ 137 w 275"/>
                <a:gd name="T37" fmla="*/ 27 h 375"/>
                <a:gd name="T38" fmla="*/ 155 w 275"/>
                <a:gd name="T39" fmla="*/ 28 h 375"/>
                <a:gd name="T40" fmla="*/ 159 w 275"/>
                <a:gd name="T41" fmla="*/ 41 h 375"/>
                <a:gd name="T42" fmla="*/ 178 w 275"/>
                <a:gd name="T43" fmla="*/ 22 h 375"/>
                <a:gd name="T44" fmla="*/ 185 w 275"/>
                <a:gd name="T45" fmla="*/ 0 h 375"/>
                <a:gd name="T46" fmla="*/ 203 w 275"/>
                <a:gd name="T47" fmla="*/ 5 h 375"/>
                <a:gd name="T48" fmla="*/ 220 w 275"/>
                <a:gd name="T49" fmla="*/ 18 h 375"/>
                <a:gd name="T50" fmla="*/ 208 w 275"/>
                <a:gd name="T51" fmla="*/ 25 h 375"/>
                <a:gd name="T52" fmla="*/ 210 w 275"/>
                <a:gd name="T53" fmla="*/ 42 h 375"/>
                <a:gd name="T54" fmla="*/ 198 w 275"/>
                <a:gd name="T55" fmla="*/ 57 h 375"/>
                <a:gd name="T56" fmla="*/ 213 w 275"/>
                <a:gd name="T57" fmla="*/ 71 h 375"/>
                <a:gd name="T58" fmla="*/ 225 w 275"/>
                <a:gd name="T59" fmla="*/ 66 h 375"/>
                <a:gd name="T60" fmla="*/ 223 w 275"/>
                <a:gd name="T61" fmla="*/ 54 h 375"/>
                <a:gd name="T62" fmla="*/ 243 w 275"/>
                <a:gd name="T63" fmla="*/ 49 h 375"/>
                <a:gd name="T64" fmla="*/ 245 w 275"/>
                <a:gd name="T65" fmla="*/ 54 h 375"/>
                <a:gd name="T66" fmla="*/ 253 w 275"/>
                <a:gd name="T67" fmla="*/ 72 h 375"/>
                <a:gd name="T68" fmla="*/ 275 w 275"/>
                <a:gd name="T69" fmla="*/ 86 h 375"/>
                <a:gd name="T70" fmla="*/ 272 w 275"/>
                <a:gd name="T71" fmla="*/ 114 h 375"/>
                <a:gd name="T72" fmla="*/ 253 w 275"/>
                <a:gd name="T73" fmla="*/ 119 h 375"/>
                <a:gd name="T74" fmla="*/ 252 w 275"/>
                <a:gd name="T75" fmla="*/ 140 h 375"/>
                <a:gd name="T76" fmla="*/ 237 w 275"/>
                <a:gd name="T77" fmla="*/ 173 h 375"/>
                <a:gd name="T78" fmla="*/ 260 w 275"/>
                <a:gd name="T79" fmla="*/ 194 h 375"/>
                <a:gd name="T80" fmla="*/ 248 w 275"/>
                <a:gd name="T81" fmla="*/ 212 h 375"/>
                <a:gd name="T82" fmla="*/ 223 w 275"/>
                <a:gd name="T83" fmla="*/ 218 h 375"/>
                <a:gd name="T84" fmla="*/ 212 w 275"/>
                <a:gd name="T85" fmla="*/ 246 h 375"/>
                <a:gd name="T86" fmla="*/ 197 w 275"/>
                <a:gd name="T87" fmla="*/ 246 h 375"/>
                <a:gd name="T88" fmla="*/ 197 w 275"/>
                <a:gd name="T89" fmla="*/ 271 h 375"/>
                <a:gd name="T90" fmla="*/ 182 w 275"/>
                <a:gd name="T91" fmla="*/ 272 h 375"/>
                <a:gd name="T92" fmla="*/ 163 w 275"/>
                <a:gd name="T93" fmla="*/ 263 h 375"/>
                <a:gd name="T94" fmla="*/ 138 w 275"/>
                <a:gd name="T95" fmla="*/ 270 h 375"/>
                <a:gd name="T96" fmla="*/ 138 w 275"/>
                <a:gd name="T97" fmla="*/ 297 h 375"/>
                <a:gd name="T98" fmla="*/ 149 w 275"/>
                <a:gd name="T99" fmla="*/ 326 h 375"/>
                <a:gd name="T100" fmla="*/ 145 w 275"/>
                <a:gd name="T101" fmla="*/ 348 h 375"/>
                <a:gd name="T102" fmla="*/ 149 w 275"/>
                <a:gd name="T103" fmla="*/ 365 h 375"/>
                <a:gd name="T104" fmla="*/ 127 w 275"/>
                <a:gd name="T105" fmla="*/ 375 h 375"/>
                <a:gd name="T106" fmla="*/ 110 w 275"/>
                <a:gd name="T107" fmla="*/ 368 h 375"/>
                <a:gd name="T108" fmla="*/ 99 w 275"/>
                <a:gd name="T109" fmla="*/ 351 h 375"/>
                <a:gd name="T110" fmla="*/ 70 w 275"/>
                <a:gd name="T111" fmla="*/ 359 h 375"/>
                <a:gd name="T112" fmla="*/ 63 w 275"/>
                <a:gd name="T113" fmla="*/ 338 h 375"/>
                <a:gd name="T114" fmla="*/ 75 w 275"/>
                <a:gd name="T115" fmla="*/ 325 h 375"/>
                <a:gd name="T116" fmla="*/ 63 w 275"/>
                <a:gd name="T117" fmla="*/ 291 h 375"/>
                <a:gd name="T118" fmla="*/ 50 w 275"/>
                <a:gd name="T119" fmla="*/ 27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375">
                  <a:moveTo>
                    <a:pt x="50" y="278"/>
                  </a:moveTo>
                  <a:cubicBezTo>
                    <a:pt x="46" y="277"/>
                    <a:pt x="17" y="288"/>
                    <a:pt x="12" y="286"/>
                  </a:cubicBezTo>
                  <a:cubicBezTo>
                    <a:pt x="7" y="285"/>
                    <a:pt x="0" y="266"/>
                    <a:pt x="4" y="264"/>
                  </a:cubicBezTo>
                  <a:cubicBezTo>
                    <a:pt x="9" y="261"/>
                    <a:pt x="16" y="258"/>
                    <a:pt x="18" y="256"/>
                  </a:cubicBezTo>
                  <a:cubicBezTo>
                    <a:pt x="20" y="254"/>
                    <a:pt x="36" y="240"/>
                    <a:pt x="38" y="237"/>
                  </a:cubicBezTo>
                  <a:cubicBezTo>
                    <a:pt x="40" y="233"/>
                    <a:pt x="27" y="214"/>
                    <a:pt x="27" y="211"/>
                  </a:cubicBezTo>
                  <a:cubicBezTo>
                    <a:pt x="27" y="208"/>
                    <a:pt x="31" y="191"/>
                    <a:pt x="34" y="190"/>
                  </a:cubicBezTo>
                  <a:cubicBezTo>
                    <a:pt x="37" y="188"/>
                    <a:pt x="47" y="187"/>
                    <a:pt x="48" y="183"/>
                  </a:cubicBezTo>
                  <a:cubicBezTo>
                    <a:pt x="48" y="181"/>
                    <a:pt x="46" y="175"/>
                    <a:pt x="42" y="168"/>
                  </a:cubicBezTo>
                  <a:cubicBezTo>
                    <a:pt x="45" y="165"/>
                    <a:pt x="55" y="157"/>
                    <a:pt x="55" y="157"/>
                  </a:cubicBezTo>
                  <a:cubicBezTo>
                    <a:pt x="55" y="157"/>
                    <a:pt x="52" y="144"/>
                    <a:pt x="55" y="141"/>
                  </a:cubicBezTo>
                  <a:cubicBezTo>
                    <a:pt x="59" y="137"/>
                    <a:pt x="78" y="134"/>
                    <a:pt x="81" y="131"/>
                  </a:cubicBezTo>
                  <a:cubicBezTo>
                    <a:pt x="84" y="127"/>
                    <a:pt x="92" y="100"/>
                    <a:pt x="92" y="100"/>
                  </a:cubicBezTo>
                  <a:cubicBezTo>
                    <a:pt x="92" y="100"/>
                    <a:pt x="105" y="95"/>
                    <a:pt x="109" y="95"/>
                  </a:cubicBezTo>
                  <a:cubicBezTo>
                    <a:pt x="112" y="95"/>
                    <a:pt x="115" y="75"/>
                    <a:pt x="114" y="71"/>
                  </a:cubicBezTo>
                  <a:cubicBezTo>
                    <a:pt x="113" y="68"/>
                    <a:pt x="94" y="67"/>
                    <a:pt x="97" y="63"/>
                  </a:cubicBezTo>
                  <a:cubicBezTo>
                    <a:pt x="100" y="59"/>
                    <a:pt x="113" y="46"/>
                    <a:pt x="118" y="46"/>
                  </a:cubicBezTo>
                  <a:cubicBezTo>
                    <a:pt x="124" y="46"/>
                    <a:pt x="136" y="48"/>
                    <a:pt x="138" y="46"/>
                  </a:cubicBezTo>
                  <a:cubicBezTo>
                    <a:pt x="140" y="45"/>
                    <a:pt x="132" y="28"/>
                    <a:pt x="137" y="27"/>
                  </a:cubicBezTo>
                  <a:cubicBezTo>
                    <a:pt x="142" y="26"/>
                    <a:pt x="152" y="28"/>
                    <a:pt x="155" y="28"/>
                  </a:cubicBezTo>
                  <a:cubicBezTo>
                    <a:pt x="158" y="28"/>
                    <a:pt x="155" y="41"/>
                    <a:pt x="159" y="41"/>
                  </a:cubicBezTo>
                  <a:cubicBezTo>
                    <a:pt x="163" y="41"/>
                    <a:pt x="174" y="25"/>
                    <a:pt x="178" y="22"/>
                  </a:cubicBezTo>
                  <a:cubicBezTo>
                    <a:pt x="180" y="19"/>
                    <a:pt x="184" y="7"/>
                    <a:pt x="185" y="0"/>
                  </a:cubicBezTo>
                  <a:cubicBezTo>
                    <a:pt x="185" y="0"/>
                    <a:pt x="200" y="5"/>
                    <a:pt x="203" y="5"/>
                  </a:cubicBezTo>
                  <a:cubicBezTo>
                    <a:pt x="206" y="5"/>
                    <a:pt x="221" y="15"/>
                    <a:pt x="220" y="18"/>
                  </a:cubicBezTo>
                  <a:cubicBezTo>
                    <a:pt x="218" y="21"/>
                    <a:pt x="207" y="23"/>
                    <a:pt x="208" y="25"/>
                  </a:cubicBezTo>
                  <a:cubicBezTo>
                    <a:pt x="209" y="27"/>
                    <a:pt x="210" y="42"/>
                    <a:pt x="210" y="42"/>
                  </a:cubicBezTo>
                  <a:cubicBezTo>
                    <a:pt x="210" y="42"/>
                    <a:pt x="195" y="55"/>
                    <a:pt x="198" y="57"/>
                  </a:cubicBezTo>
                  <a:cubicBezTo>
                    <a:pt x="200" y="59"/>
                    <a:pt x="211" y="71"/>
                    <a:pt x="213" y="71"/>
                  </a:cubicBezTo>
                  <a:cubicBezTo>
                    <a:pt x="215" y="71"/>
                    <a:pt x="225" y="68"/>
                    <a:pt x="225" y="66"/>
                  </a:cubicBezTo>
                  <a:cubicBezTo>
                    <a:pt x="225" y="63"/>
                    <a:pt x="220" y="54"/>
                    <a:pt x="223" y="54"/>
                  </a:cubicBezTo>
                  <a:cubicBezTo>
                    <a:pt x="227" y="54"/>
                    <a:pt x="242" y="45"/>
                    <a:pt x="243" y="49"/>
                  </a:cubicBezTo>
                  <a:cubicBezTo>
                    <a:pt x="243" y="50"/>
                    <a:pt x="244" y="52"/>
                    <a:pt x="245" y="54"/>
                  </a:cubicBezTo>
                  <a:cubicBezTo>
                    <a:pt x="247" y="59"/>
                    <a:pt x="251" y="68"/>
                    <a:pt x="253" y="72"/>
                  </a:cubicBezTo>
                  <a:cubicBezTo>
                    <a:pt x="257" y="77"/>
                    <a:pt x="275" y="86"/>
                    <a:pt x="275" y="86"/>
                  </a:cubicBezTo>
                  <a:cubicBezTo>
                    <a:pt x="275" y="86"/>
                    <a:pt x="273" y="110"/>
                    <a:pt x="272" y="114"/>
                  </a:cubicBezTo>
                  <a:cubicBezTo>
                    <a:pt x="271" y="118"/>
                    <a:pt x="258" y="115"/>
                    <a:pt x="253" y="119"/>
                  </a:cubicBezTo>
                  <a:cubicBezTo>
                    <a:pt x="249" y="123"/>
                    <a:pt x="253" y="135"/>
                    <a:pt x="252" y="140"/>
                  </a:cubicBezTo>
                  <a:cubicBezTo>
                    <a:pt x="251" y="145"/>
                    <a:pt x="233" y="171"/>
                    <a:pt x="237" y="173"/>
                  </a:cubicBezTo>
                  <a:cubicBezTo>
                    <a:pt x="241" y="176"/>
                    <a:pt x="256" y="190"/>
                    <a:pt x="260" y="194"/>
                  </a:cubicBezTo>
                  <a:cubicBezTo>
                    <a:pt x="258" y="195"/>
                    <a:pt x="248" y="212"/>
                    <a:pt x="248" y="212"/>
                  </a:cubicBezTo>
                  <a:cubicBezTo>
                    <a:pt x="223" y="218"/>
                    <a:pt x="223" y="218"/>
                    <a:pt x="223" y="218"/>
                  </a:cubicBezTo>
                  <a:cubicBezTo>
                    <a:pt x="223" y="218"/>
                    <a:pt x="214" y="246"/>
                    <a:pt x="212" y="246"/>
                  </a:cubicBezTo>
                  <a:cubicBezTo>
                    <a:pt x="210" y="246"/>
                    <a:pt x="197" y="246"/>
                    <a:pt x="197" y="246"/>
                  </a:cubicBezTo>
                  <a:cubicBezTo>
                    <a:pt x="197" y="271"/>
                    <a:pt x="197" y="271"/>
                    <a:pt x="197" y="271"/>
                  </a:cubicBezTo>
                  <a:cubicBezTo>
                    <a:pt x="197" y="271"/>
                    <a:pt x="182" y="273"/>
                    <a:pt x="182" y="272"/>
                  </a:cubicBezTo>
                  <a:cubicBezTo>
                    <a:pt x="182" y="271"/>
                    <a:pt x="166" y="263"/>
                    <a:pt x="163" y="263"/>
                  </a:cubicBezTo>
                  <a:cubicBezTo>
                    <a:pt x="159" y="263"/>
                    <a:pt x="138" y="270"/>
                    <a:pt x="138" y="270"/>
                  </a:cubicBezTo>
                  <a:cubicBezTo>
                    <a:pt x="138" y="270"/>
                    <a:pt x="138" y="294"/>
                    <a:pt x="138" y="297"/>
                  </a:cubicBezTo>
                  <a:cubicBezTo>
                    <a:pt x="138" y="301"/>
                    <a:pt x="147" y="321"/>
                    <a:pt x="149" y="326"/>
                  </a:cubicBezTo>
                  <a:cubicBezTo>
                    <a:pt x="150" y="331"/>
                    <a:pt x="144" y="341"/>
                    <a:pt x="145" y="348"/>
                  </a:cubicBezTo>
                  <a:cubicBezTo>
                    <a:pt x="145" y="348"/>
                    <a:pt x="144" y="361"/>
                    <a:pt x="149" y="365"/>
                  </a:cubicBezTo>
                  <a:cubicBezTo>
                    <a:pt x="147" y="367"/>
                    <a:pt x="130" y="375"/>
                    <a:pt x="127" y="375"/>
                  </a:cubicBezTo>
                  <a:cubicBezTo>
                    <a:pt x="125" y="375"/>
                    <a:pt x="112" y="369"/>
                    <a:pt x="110" y="368"/>
                  </a:cubicBezTo>
                  <a:cubicBezTo>
                    <a:pt x="108" y="366"/>
                    <a:pt x="99" y="351"/>
                    <a:pt x="99" y="351"/>
                  </a:cubicBezTo>
                  <a:cubicBezTo>
                    <a:pt x="99" y="351"/>
                    <a:pt x="72" y="359"/>
                    <a:pt x="70" y="359"/>
                  </a:cubicBezTo>
                  <a:cubicBezTo>
                    <a:pt x="70" y="353"/>
                    <a:pt x="63" y="338"/>
                    <a:pt x="63" y="338"/>
                  </a:cubicBezTo>
                  <a:cubicBezTo>
                    <a:pt x="75" y="325"/>
                    <a:pt x="75" y="325"/>
                    <a:pt x="75" y="325"/>
                  </a:cubicBezTo>
                  <a:cubicBezTo>
                    <a:pt x="73" y="321"/>
                    <a:pt x="64" y="296"/>
                    <a:pt x="63" y="291"/>
                  </a:cubicBezTo>
                  <a:cubicBezTo>
                    <a:pt x="62" y="286"/>
                    <a:pt x="54" y="280"/>
                    <a:pt x="50" y="278"/>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54" name="Freeform 67"/>
            <p:cNvSpPr>
              <a:spLocks/>
            </p:cNvSpPr>
            <p:nvPr/>
          </p:nvSpPr>
          <p:spPr bwMode="auto">
            <a:xfrm>
              <a:off x="3537" y="3000"/>
              <a:ext cx="709" cy="801"/>
            </a:xfrm>
            <a:custGeom>
              <a:avLst/>
              <a:gdLst>
                <a:gd name="T0" fmla="*/ 20 w 351"/>
                <a:gd name="T1" fmla="*/ 381 h 397"/>
                <a:gd name="T2" fmla="*/ 0 w 351"/>
                <a:gd name="T3" fmla="*/ 352 h 397"/>
                <a:gd name="T4" fmla="*/ 11 w 351"/>
                <a:gd name="T5" fmla="*/ 318 h 397"/>
                <a:gd name="T6" fmla="*/ 11 w 351"/>
                <a:gd name="T7" fmla="*/ 292 h 397"/>
                <a:gd name="T8" fmla="*/ 28 w 351"/>
                <a:gd name="T9" fmla="*/ 262 h 397"/>
                <a:gd name="T10" fmla="*/ 38 w 351"/>
                <a:gd name="T11" fmla="*/ 220 h 397"/>
                <a:gd name="T12" fmla="*/ 47 w 351"/>
                <a:gd name="T13" fmla="*/ 194 h 397"/>
                <a:gd name="T14" fmla="*/ 65 w 351"/>
                <a:gd name="T15" fmla="*/ 170 h 397"/>
                <a:gd name="T16" fmla="*/ 92 w 351"/>
                <a:gd name="T17" fmla="*/ 138 h 397"/>
                <a:gd name="T18" fmla="*/ 125 w 351"/>
                <a:gd name="T19" fmla="*/ 83 h 397"/>
                <a:gd name="T20" fmla="*/ 120 w 351"/>
                <a:gd name="T21" fmla="*/ 35 h 397"/>
                <a:gd name="T22" fmla="*/ 160 w 351"/>
                <a:gd name="T23" fmla="*/ 44 h 397"/>
                <a:gd name="T24" fmla="*/ 199 w 351"/>
                <a:gd name="T25" fmla="*/ 41 h 397"/>
                <a:gd name="T26" fmla="*/ 236 w 351"/>
                <a:gd name="T27" fmla="*/ 19 h 397"/>
                <a:gd name="T28" fmla="*/ 226 w 351"/>
                <a:gd name="T29" fmla="*/ 0 h 397"/>
                <a:gd name="T30" fmla="*/ 258 w 351"/>
                <a:gd name="T31" fmla="*/ 15 h 397"/>
                <a:gd name="T32" fmla="*/ 288 w 351"/>
                <a:gd name="T33" fmla="*/ 55 h 397"/>
                <a:gd name="T34" fmla="*/ 314 w 351"/>
                <a:gd name="T35" fmla="*/ 73 h 397"/>
                <a:gd name="T36" fmla="*/ 322 w 351"/>
                <a:gd name="T37" fmla="*/ 120 h 397"/>
                <a:gd name="T38" fmla="*/ 349 w 351"/>
                <a:gd name="T39" fmla="*/ 189 h 397"/>
                <a:gd name="T40" fmla="*/ 328 w 351"/>
                <a:gd name="T41" fmla="*/ 216 h 397"/>
                <a:gd name="T42" fmla="*/ 307 w 351"/>
                <a:gd name="T43" fmla="*/ 295 h 397"/>
                <a:gd name="T44" fmla="*/ 304 w 351"/>
                <a:gd name="T45" fmla="*/ 364 h 397"/>
                <a:gd name="T46" fmla="*/ 248 w 351"/>
                <a:gd name="T47" fmla="*/ 375 h 397"/>
                <a:gd name="T48" fmla="*/ 223 w 351"/>
                <a:gd name="T49" fmla="*/ 391 h 397"/>
                <a:gd name="T50" fmla="*/ 190 w 351"/>
                <a:gd name="T51" fmla="*/ 365 h 397"/>
                <a:gd name="T52" fmla="*/ 152 w 351"/>
                <a:gd name="T53" fmla="*/ 362 h 397"/>
                <a:gd name="T54" fmla="*/ 136 w 351"/>
                <a:gd name="T55" fmla="*/ 340 h 397"/>
                <a:gd name="T56" fmla="*/ 112 w 351"/>
                <a:gd name="T57" fmla="*/ 350 h 397"/>
                <a:gd name="T58" fmla="*/ 110 w 351"/>
                <a:gd name="T59" fmla="*/ 364 h 397"/>
                <a:gd name="T60" fmla="*/ 125 w 351"/>
                <a:gd name="T61" fmla="*/ 360 h 397"/>
                <a:gd name="T62" fmla="*/ 128 w 351"/>
                <a:gd name="T63" fmla="*/ 376 h 397"/>
                <a:gd name="T64" fmla="*/ 113 w 351"/>
                <a:gd name="T65" fmla="*/ 374 h 397"/>
                <a:gd name="T66" fmla="*/ 103 w 351"/>
                <a:gd name="T67" fmla="*/ 380 h 397"/>
                <a:gd name="T68" fmla="*/ 85 w 351"/>
                <a:gd name="T69" fmla="*/ 370 h 397"/>
                <a:gd name="T70" fmla="*/ 50 w 351"/>
                <a:gd name="T71" fmla="*/ 379 h 397"/>
                <a:gd name="T72" fmla="*/ 30 w 351"/>
                <a:gd name="T73" fmla="*/ 378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1" h="397">
                  <a:moveTo>
                    <a:pt x="30" y="378"/>
                  </a:moveTo>
                  <a:cubicBezTo>
                    <a:pt x="28" y="381"/>
                    <a:pt x="24" y="383"/>
                    <a:pt x="20" y="381"/>
                  </a:cubicBezTo>
                  <a:cubicBezTo>
                    <a:pt x="17" y="379"/>
                    <a:pt x="13" y="376"/>
                    <a:pt x="10" y="372"/>
                  </a:cubicBezTo>
                  <a:cubicBezTo>
                    <a:pt x="8" y="368"/>
                    <a:pt x="0" y="357"/>
                    <a:pt x="0" y="352"/>
                  </a:cubicBezTo>
                  <a:cubicBezTo>
                    <a:pt x="0" y="348"/>
                    <a:pt x="8" y="349"/>
                    <a:pt x="9" y="342"/>
                  </a:cubicBezTo>
                  <a:cubicBezTo>
                    <a:pt x="10" y="336"/>
                    <a:pt x="6" y="323"/>
                    <a:pt x="11" y="318"/>
                  </a:cubicBezTo>
                  <a:cubicBezTo>
                    <a:pt x="16" y="314"/>
                    <a:pt x="18" y="311"/>
                    <a:pt x="18" y="306"/>
                  </a:cubicBezTo>
                  <a:cubicBezTo>
                    <a:pt x="18" y="300"/>
                    <a:pt x="10" y="296"/>
                    <a:pt x="11" y="292"/>
                  </a:cubicBezTo>
                  <a:cubicBezTo>
                    <a:pt x="12" y="289"/>
                    <a:pt x="14" y="281"/>
                    <a:pt x="14" y="281"/>
                  </a:cubicBezTo>
                  <a:cubicBezTo>
                    <a:pt x="18" y="271"/>
                    <a:pt x="27" y="268"/>
                    <a:pt x="28" y="262"/>
                  </a:cubicBezTo>
                  <a:cubicBezTo>
                    <a:pt x="29" y="257"/>
                    <a:pt x="33" y="247"/>
                    <a:pt x="33" y="242"/>
                  </a:cubicBezTo>
                  <a:cubicBezTo>
                    <a:pt x="33" y="237"/>
                    <a:pt x="35" y="223"/>
                    <a:pt x="38" y="220"/>
                  </a:cubicBezTo>
                  <a:cubicBezTo>
                    <a:pt x="41" y="217"/>
                    <a:pt x="43" y="212"/>
                    <a:pt x="43" y="208"/>
                  </a:cubicBezTo>
                  <a:cubicBezTo>
                    <a:pt x="43" y="204"/>
                    <a:pt x="43" y="197"/>
                    <a:pt x="47" y="194"/>
                  </a:cubicBezTo>
                  <a:cubicBezTo>
                    <a:pt x="51" y="191"/>
                    <a:pt x="55" y="186"/>
                    <a:pt x="59" y="184"/>
                  </a:cubicBezTo>
                  <a:cubicBezTo>
                    <a:pt x="62" y="181"/>
                    <a:pt x="62" y="172"/>
                    <a:pt x="65" y="170"/>
                  </a:cubicBezTo>
                  <a:cubicBezTo>
                    <a:pt x="67" y="169"/>
                    <a:pt x="78" y="169"/>
                    <a:pt x="78" y="164"/>
                  </a:cubicBezTo>
                  <a:cubicBezTo>
                    <a:pt x="78" y="157"/>
                    <a:pt x="92" y="138"/>
                    <a:pt x="92" y="138"/>
                  </a:cubicBezTo>
                  <a:cubicBezTo>
                    <a:pt x="98" y="132"/>
                    <a:pt x="113" y="108"/>
                    <a:pt x="113" y="104"/>
                  </a:cubicBezTo>
                  <a:cubicBezTo>
                    <a:pt x="113" y="100"/>
                    <a:pt x="125" y="83"/>
                    <a:pt x="125" y="83"/>
                  </a:cubicBezTo>
                  <a:cubicBezTo>
                    <a:pt x="125" y="83"/>
                    <a:pt x="127" y="68"/>
                    <a:pt x="128" y="63"/>
                  </a:cubicBezTo>
                  <a:cubicBezTo>
                    <a:pt x="128" y="58"/>
                    <a:pt x="118" y="35"/>
                    <a:pt x="120" y="35"/>
                  </a:cubicBezTo>
                  <a:cubicBezTo>
                    <a:pt x="122" y="35"/>
                    <a:pt x="149" y="27"/>
                    <a:pt x="149" y="27"/>
                  </a:cubicBezTo>
                  <a:cubicBezTo>
                    <a:pt x="149" y="27"/>
                    <a:pt x="158" y="42"/>
                    <a:pt x="160" y="44"/>
                  </a:cubicBezTo>
                  <a:cubicBezTo>
                    <a:pt x="162" y="45"/>
                    <a:pt x="175" y="51"/>
                    <a:pt x="177" y="51"/>
                  </a:cubicBezTo>
                  <a:cubicBezTo>
                    <a:pt x="180" y="51"/>
                    <a:pt x="197" y="43"/>
                    <a:pt x="199" y="41"/>
                  </a:cubicBezTo>
                  <a:cubicBezTo>
                    <a:pt x="202" y="39"/>
                    <a:pt x="234" y="33"/>
                    <a:pt x="234" y="30"/>
                  </a:cubicBezTo>
                  <a:cubicBezTo>
                    <a:pt x="234" y="28"/>
                    <a:pt x="237" y="19"/>
                    <a:pt x="236" y="19"/>
                  </a:cubicBezTo>
                  <a:cubicBezTo>
                    <a:pt x="234" y="18"/>
                    <a:pt x="224" y="15"/>
                    <a:pt x="224" y="15"/>
                  </a:cubicBezTo>
                  <a:cubicBezTo>
                    <a:pt x="226" y="0"/>
                    <a:pt x="226" y="0"/>
                    <a:pt x="226" y="0"/>
                  </a:cubicBezTo>
                  <a:cubicBezTo>
                    <a:pt x="257" y="1"/>
                    <a:pt x="257" y="1"/>
                    <a:pt x="257" y="1"/>
                  </a:cubicBezTo>
                  <a:cubicBezTo>
                    <a:pt x="258" y="15"/>
                    <a:pt x="258" y="15"/>
                    <a:pt x="258" y="15"/>
                  </a:cubicBezTo>
                  <a:cubicBezTo>
                    <a:pt x="258" y="15"/>
                    <a:pt x="274" y="12"/>
                    <a:pt x="276" y="15"/>
                  </a:cubicBezTo>
                  <a:cubicBezTo>
                    <a:pt x="278" y="18"/>
                    <a:pt x="288" y="55"/>
                    <a:pt x="288" y="55"/>
                  </a:cubicBezTo>
                  <a:cubicBezTo>
                    <a:pt x="308" y="49"/>
                    <a:pt x="308" y="49"/>
                    <a:pt x="308" y="49"/>
                  </a:cubicBezTo>
                  <a:cubicBezTo>
                    <a:pt x="308" y="49"/>
                    <a:pt x="315" y="71"/>
                    <a:pt x="314" y="73"/>
                  </a:cubicBezTo>
                  <a:cubicBezTo>
                    <a:pt x="314" y="75"/>
                    <a:pt x="311" y="82"/>
                    <a:pt x="311" y="87"/>
                  </a:cubicBezTo>
                  <a:cubicBezTo>
                    <a:pt x="311" y="93"/>
                    <a:pt x="319" y="116"/>
                    <a:pt x="322" y="120"/>
                  </a:cubicBezTo>
                  <a:cubicBezTo>
                    <a:pt x="325" y="124"/>
                    <a:pt x="344" y="143"/>
                    <a:pt x="346" y="147"/>
                  </a:cubicBezTo>
                  <a:cubicBezTo>
                    <a:pt x="349" y="152"/>
                    <a:pt x="351" y="187"/>
                    <a:pt x="349" y="189"/>
                  </a:cubicBezTo>
                  <a:cubicBezTo>
                    <a:pt x="348" y="190"/>
                    <a:pt x="327" y="196"/>
                    <a:pt x="328" y="198"/>
                  </a:cubicBezTo>
                  <a:cubicBezTo>
                    <a:pt x="328" y="201"/>
                    <a:pt x="331" y="214"/>
                    <a:pt x="328" y="216"/>
                  </a:cubicBezTo>
                  <a:cubicBezTo>
                    <a:pt x="325" y="219"/>
                    <a:pt x="292" y="237"/>
                    <a:pt x="294" y="242"/>
                  </a:cubicBezTo>
                  <a:cubicBezTo>
                    <a:pt x="295" y="247"/>
                    <a:pt x="308" y="290"/>
                    <a:pt x="307" y="295"/>
                  </a:cubicBezTo>
                  <a:cubicBezTo>
                    <a:pt x="307" y="300"/>
                    <a:pt x="304" y="330"/>
                    <a:pt x="304" y="336"/>
                  </a:cubicBezTo>
                  <a:cubicBezTo>
                    <a:pt x="304" y="342"/>
                    <a:pt x="307" y="364"/>
                    <a:pt x="304" y="364"/>
                  </a:cubicBezTo>
                  <a:cubicBezTo>
                    <a:pt x="301" y="364"/>
                    <a:pt x="273" y="358"/>
                    <a:pt x="270" y="359"/>
                  </a:cubicBezTo>
                  <a:cubicBezTo>
                    <a:pt x="267" y="360"/>
                    <a:pt x="250" y="373"/>
                    <a:pt x="248" y="375"/>
                  </a:cubicBezTo>
                  <a:cubicBezTo>
                    <a:pt x="246" y="377"/>
                    <a:pt x="240" y="393"/>
                    <a:pt x="240" y="397"/>
                  </a:cubicBezTo>
                  <a:cubicBezTo>
                    <a:pt x="240" y="397"/>
                    <a:pt x="228" y="396"/>
                    <a:pt x="223" y="391"/>
                  </a:cubicBezTo>
                  <a:cubicBezTo>
                    <a:pt x="218" y="386"/>
                    <a:pt x="219" y="380"/>
                    <a:pt x="212" y="377"/>
                  </a:cubicBezTo>
                  <a:cubicBezTo>
                    <a:pt x="205" y="374"/>
                    <a:pt x="196" y="366"/>
                    <a:pt x="190" y="365"/>
                  </a:cubicBezTo>
                  <a:cubicBezTo>
                    <a:pt x="184" y="364"/>
                    <a:pt x="172" y="365"/>
                    <a:pt x="168" y="366"/>
                  </a:cubicBezTo>
                  <a:cubicBezTo>
                    <a:pt x="164" y="368"/>
                    <a:pt x="158" y="365"/>
                    <a:pt x="152" y="362"/>
                  </a:cubicBezTo>
                  <a:cubicBezTo>
                    <a:pt x="145" y="358"/>
                    <a:pt x="144" y="352"/>
                    <a:pt x="144" y="350"/>
                  </a:cubicBezTo>
                  <a:cubicBezTo>
                    <a:pt x="143" y="348"/>
                    <a:pt x="140" y="341"/>
                    <a:pt x="136" y="340"/>
                  </a:cubicBezTo>
                  <a:cubicBezTo>
                    <a:pt x="131" y="340"/>
                    <a:pt x="126" y="338"/>
                    <a:pt x="122" y="341"/>
                  </a:cubicBezTo>
                  <a:cubicBezTo>
                    <a:pt x="119" y="344"/>
                    <a:pt x="114" y="346"/>
                    <a:pt x="112" y="350"/>
                  </a:cubicBezTo>
                  <a:cubicBezTo>
                    <a:pt x="109" y="354"/>
                    <a:pt x="105" y="360"/>
                    <a:pt x="108" y="362"/>
                  </a:cubicBezTo>
                  <a:cubicBezTo>
                    <a:pt x="108" y="363"/>
                    <a:pt x="109" y="364"/>
                    <a:pt x="110" y="364"/>
                  </a:cubicBezTo>
                  <a:cubicBezTo>
                    <a:pt x="111" y="365"/>
                    <a:pt x="116" y="364"/>
                    <a:pt x="118" y="364"/>
                  </a:cubicBezTo>
                  <a:cubicBezTo>
                    <a:pt x="120" y="364"/>
                    <a:pt x="122" y="360"/>
                    <a:pt x="125" y="360"/>
                  </a:cubicBezTo>
                  <a:cubicBezTo>
                    <a:pt x="127" y="361"/>
                    <a:pt x="132" y="362"/>
                    <a:pt x="132" y="363"/>
                  </a:cubicBezTo>
                  <a:cubicBezTo>
                    <a:pt x="133" y="364"/>
                    <a:pt x="129" y="374"/>
                    <a:pt x="128" y="376"/>
                  </a:cubicBezTo>
                  <a:cubicBezTo>
                    <a:pt x="127" y="378"/>
                    <a:pt x="120" y="371"/>
                    <a:pt x="119" y="372"/>
                  </a:cubicBezTo>
                  <a:cubicBezTo>
                    <a:pt x="117" y="372"/>
                    <a:pt x="114" y="374"/>
                    <a:pt x="113" y="374"/>
                  </a:cubicBezTo>
                  <a:cubicBezTo>
                    <a:pt x="112" y="375"/>
                    <a:pt x="114" y="379"/>
                    <a:pt x="111" y="380"/>
                  </a:cubicBezTo>
                  <a:cubicBezTo>
                    <a:pt x="110" y="380"/>
                    <a:pt x="103" y="380"/>
                    <a:pt x="103" y="380"/>
                  </a:cubicBezTo>
                  <a:cubicBezTo>
                    <a:pt x="99" y="380"/>
                    <a:pt x="96" y="378"/>
                    <a:pt x="94" y="375"/>
                  </a:cubicBezTo>
                  <a:cubicBezTo>
                    <a:pt x="92" y="370"/>
                    <a:pt x="89" y="368"/>
                    <a:pt x="85" y="370"/>
                  </a:cubicBezTo>
                  <a:cubicBezTo>
                    <a:pt x="81" y="371"/>
                    <a:pt x="71" y="378"/>
                    <a:pt x="65" y="378"/>
                  </a:cubicBezTo>
                  <a:cubicBezTo>
                    <a:pt x="59" y="379"/>
                    <a:pt x="52" y="379"/>
                    <a:pt x="50" y="379"/>
                  </a:cubicBezTo>
                  <a:cubicBezTo>
                    <a:pt x="47" y="379"/>
                    <a:pt x="49" y="372"/>
                    <a:pt x="44" y="371"/>
                  </a:cubicBezTo>
                  <a:cubicBezTo>
                    <a:pt x="40" y="370"/>
                    <a:pt x="33" y="374"/>
                    <a:pt x="30" y="378"/>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solidFill>
                  <a:schemeClr val="accent1">
                    <a:lumMod val="75000"/>
                  </a:schemeClr>
                </a:solidFill>
              </a:endParaRPr>
            </a:p>
          </p:txBody>
        </p:sp>
        <p:sp>
          <p:nvSpPr>
            <p:cNvPr id="55" name="Freeform 68"/>
            <p:cNvSpPr>
              <a:spLocks/>
            </p:cNvSpPr>
            <p:nvPr/>
          </p:nvSpPr>
          <p:spPr bwMode="auto">
            <a:xfrm>
              <a:off x="3272" y="2591"/>
              <a:ext cx="523" cy="687"/>
            </a:xfrm>
            <a:custGeom>
              <a:avLst/>
              <a:gdLst>
                <a:gd name="T0" fmla="*/ 56 w 259"/>
                <a:gd name="T1" fmla="*/ 232 h 340"/>
                <a:gd name="T2" fmla="*/ 22 w 259"/>
                <a:gd name="T3" fmla="*/ 232 h 340"/>
                <a:gd name="T4" fmla="*/ 24 w 259"/>
                <a:gd name="T5" fmla="*/ 221 h 340"/>
                <a:gd name="T6" fmla="*/ 30 w 259"/>
                <a:gd name="T7" fmla="*/ 208 h 340"/>
                <a:gd name="T8" fmla="*/ 38 w 259"/>
                <a:gd name="T9" fmla="*/ 198 h 340"/>
                <a:gd name="T10" fmla="*/ 41 w 259"/>
                <a:gd name="T11" fmla="*/ 186 h 340"/>
                <a:gd name="T12" fmla="*/ 32 w 259"/>
                <a:gd name="T13" fmla="*/ 182 h 340"/>
                <a:gd name="T14" fmla="*/ 16 w 259"/>
                <a:gd name="T15" fmla="*/ 174 h 340"/>
                <a:gd name="T16" fmla="*/ 7 w 259"/>
                <a:gd name="T17" fmla="*/ 158 h 340"/>
                <a:gd name="T18" fmla="*/ 0 w 259"/>
                <a:gd name="T19" fmla="*/ 146 h 340"/>
                <a:gd name="T20" fmla="*/ 2 w 259"/>
                <a:gd name="T21" fmla="*/ 125 h 340"/>
                <a:gd name="T22" fmla="*/ 7 w 259"/>
                <a:gd name="T23" fmla="*/ 118 h 340"/>
                <a:gd name="T24" fmla="*/ 8 w 259"/>
                <a:gd name="T25" fmla="*/ 109 h 340"/>
                <a:gd name="T26" fmla="*/ 18 w 259"/>
                <a:gd name="T27" fmla="*/ 103 h 340"/>
                <a:gd name="T28" fmla="*/ 32 w 259"/>
                <a:gd name="T29" fmla="*/ 92 h 340"/>
                <a:gd name="T30" fmla="*/ 57 w 259"/>
                <a:gd name="T31" fmla="*/ 91 h 340"/>
                <a:gd name="T32" fmla="*/ 79 w 259"/>
                <a:gd name="T33" fmla="*/ 91 h 340"/>
                <a:gd name="T34" fmla="*/ 83 w 259"/>
                <a:gd name="T35" fmla="*/ 68 h 340"/>
                <a:gd name="T36" fmla="*/ 110 w 259"/>
                <a:gd name="T37" fmla="*/ 55 h 340"/>
                <a:gd name="T38" fmla="*/ 135 w 259"/>
                <a:gd name="T39" fmla="*/ 52 h 340"/>
                <a:gd name="T40" fmla="*/ 144 w 259"/>
                <a:gd name="T41" fmla="*/ 40 h 340"/>
                <a:gd name="T42" fmla="*/ 168 w 259"/>
                <a:gd name="T43" fmla="*/ 30 h 340"/>
                <a:gd name="T44" fmla="*/ 181 w 259"/>
                <a:gd name="T45" fmla="*/ 20 h 340"/>
                <a:gd name="T46" fmla="*/ 182 w 259"/>
                <a:gd name="T47" fmla="*/ 2 h 340"/>
                <a:gd name="T48" fmla="*/ 197 w 259"/>
                <a:gd name="T49" fmla="*/ 4 h 340"/>
                <a:gd name="T50" fmla="*/ 210 w 259"/>
                <a:gd name="T51" fmla="*/ 19 h 340"/>
                <a:gd name="T52" fmla="*/ 223 w 259"/>
                <a:gd name="T53" fmla="*/ 46 h 340"/>
                <a:gd name="T54" fmla="*/ 229 w 259"/>
                <a:gd name="T55" fmla="*/ 61 h 340"/>
                <a:gd name="T56" fmla="*/ 215 w 259"/>
                <a:gd name="T57" fmla="*/ 68 h 340"/>
                <a:gd name="T58" fmla="*/ 208 w 259"/>
                <a:gd name="T59" fmla="*/ 89 h 340"/>
                <a:gd name="T60" fmla="*/ 219 w 259"/>
                <a:gd name="T61" fmla="*/ 115 h 340"/>
                <a:gd name="T62" fmla="*/ 199 w 259"/>
                <a:gd name="T63" fmla="*/ 134 h 340"/>
                <a:gd name="T64" fmla="*/ 185 w 259"/>
                <a:gd name="T65" fmla="*/ 142 h 340"/>
                <a:gd name="T66" fmla="*/ 193 w 259"/>
                <a:gd name="T67" fmla="*/ 164 h 340"/>
                <a:gd name="T68" fmla="*/ 231 w 259"/>
                <a:gd name="T69" fmla="*/ 156 h 340"/>
                <a:gd name="T70" fmla="*/ 244 w 259"/>
                <a:gd name="T71" fmla="*/ 169 h 340"/>
                <a:gd name="T72" fmla="*/ 256 w 259"/>
                <a:gd name="T73" fmla="*/ 203 h 340"/>
                <a:gd name="T74" fmla="*/ 244 w 259"/>
                <a:gd name="T75" fmla="*/ 216 h 340"/>
                <a:gd name="T76" fmla="*/ 251 w 259"/>
                <a:gd name="T77" fmla="*/ 237 h 340"/>
                <a:gd name="T78" fmla="*/ 259 w 259"/>
                <a:gd name="T79" fmla="*/ 265 h 340"/>
                <a:gd name="T80" fmla="*/ 256 w 259"/>
                <a:gd name="T81" fmla="*/ 285 h 340"/>
                <a:gd name="T82" fmla="*/ 244 w 259"/>
                <a:gd name="T83" fmla="*/ 306 h 340"/>
                <a:gd name="T84" fmla="*/ 223 w 259"/>
                <a:gd name="T85" fmla="*/ 340 h 340"/>
                <a:gd name="T86" fmla="*/ 208 w 259"/>
                <a:gd name="T87" fmla="*/ 333 h 340"/>
                <a:gd name="T88" fmla="*/ 194 w 259"/>
                <a:gd name="T89" fmla="*/ 324 h 340"/>
                <a:gd name="T90" fmla="*/ 174 w 259"/>
                <a:gd name="T91" fmla="*/ 322 h 340"/>
                <a:gd name="T92" fmla="*/ 160 w 259"/>
                <a:gd name="T93" fmla="*/ 321 h 340"/>
                <a:gd name="T94" fmla="*/ 148 w 259"/>
                <a:gd name="T95" fmla="*/ 313 h 340"/>
                <a:gd name="T96" fmla="*/ 142 w 259"/>
                <a:gd name="T97" fmla="*/ 299 h 340"/>
                <a:gd name="T98" fmla="*/ 124 w 259"/>
                <a:gd name="T99" fmla="*/ 302 h 340"/>
                <a:gd name="T100" fmla="*/ 130 w 259"/>
                <a:gd name="T101" fmla="*/ 266 h 340"/>
                <a:gd name="T102" fmla="*/ 119 w 259"/>
                <a:gd name="T103" fmla="*/ 232 h 340"/>
                <a:gd name="T104" fmla="*/ 91 w 259"/>
                <a:gd name="T105" fmla="*/ 219 h 340"/>
                <a:gd name="T106" fmla="*/ 56 w 259"/>
                <a:gd name="T107" fmla="*/ 23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340">
                  <a:moveTo>
                    <a:pt x="56" y="232"/>
                  </a:moveTo>
                  <a:cubicBezTo>
                    <a:pt x="49" y="232"/>
                    <a:pt x="22" y="232"/>
                    <a:pt x="22" y="232"/>
                  </a:cubicBezTo>
                  <a:cubicBezTo>
                    <a:pt x="24" y="221"/>
                    <a:pt x="24" y="221"/>
                    <a:pt x="24" y="221"/>
                  </a:cubicBezTo>
                  <a:cubicBezTo>
                    <a:pt x="24" y="221"/>
                    <a:pt x="29" y="211"/>
                    <a:pt x="30" y="208"/>
                  </a:cubicBezTo>
                  <a:cubicBezTo>
                    <a:pt x="32" y="206"/>
                    <a:pt x="38" y="201"/>
                    <a:pt x="38" y="198"/>
                  </a:cubicBezTo>
                  <a:cubicBezTo>
                    <a:pt x="38" y="195"/>
                    <a:pt x="41" y="186"/>
                    <a:pt x="41" y="186"/>
                  </a:cubicBezTo>
                  <a:cubicBezTo>
                    <a:pt x="41" y="186"/>
                    <a:pt x="36" y="184"/>
                    <a:pt x="32" y="182"/>
                  </a:cubicBezTo>
                  <a:cubicBezTo>
                    <a:pt x="28" y="180"/>
                    <a:pt x="22" y="179"/>
                    <a:pt x="16" y="174"/>
                  </a:cubicBezTo>
                  <a:cubicBezTo>
                    <a:pt x="12" y="168"/>
                    <a:pt x="10" y="160"/>
                    <a:pt x="7" y="158"/>
                  </a:cubicBezTo>
                  <a:cubicBezTo>
                    <a:pt x="4" y="155"/>
                    <a:pt x="0" y="150"/>
                    <a:pt x="0" y="146"/>
                  </a:cubicBezTo>
                  <a:cubicBezTo>
                    <a:pt x="0" y="141"/>
                    <a:pt x="0" y="129"/>
                    <a:pt x="2" y="125"/>
                  </a:cubicBezTo>
                  <a:cubicBezTo>
                    <a:pt x="4" y="122"/>
                    <a:pt x="7" y="118"/>
                    <a:pt x="7" y="118"/>
                  </a:cubicBezTo>
                  <a:cubicBezTo>
                    <a:pt x="7" y="118"/>
                    <a:pt x="8" y="112"/>
                    <a:pt x="8" y="109"/>
                  </a:cubicBezTo>
                  <a:cubicBezTo>
                    <a:pt x="8" y="107"/>
                    <a:pt x="17" y="105"/>
                    <a:pt x="18" y="103"/>
                  </a:cubicBezTo>
                  <a:cubicBezTo>
                    <a:pt x="22" y="100"/>
                    <a:pt x="32" y="92"/>
                    <a:pt x="32" y="92"/>
                  </a:cubicBezTo>
                  <a:cubicBezTo>
                    <a:pt x="57" y="91"/>
                    <a:pt x="57" y="91"/>
                    <a:pt x="57" y="91"/>
                  </a:cubicBezTo>
                  <a:cubicBezTo>
                    <a:pt x="57" y="91"/>
                    <a:pt x="78" y="91"/>
                    <a:pt x="79" y="91"/>
                  </a:cubicBezTo>
                  <a:cubicBezTo>
                    <a:pt x="82" y="88"/>
                    <a:pt x="80" y="72"/>
                    <a:pt x="83" y="68"/>
                  </a:cubicBezTo>
                  <a:cubicBezTo>
                    <a:pt x="85" y="64"/>
                    <a:pt x="107" y="58"/>
                    <a:pt x="110" y="55"/>
                  </a:cubicBezTo>
                  <a:cubicBezTo>
                    <a:pt x="112" y="53"/>
                    <a:pt x="130" y="53"/>
                    <a:pt x="135" y="52"/>
                  </a:cubicBezTo>
                  <a:cubicBezTo>
                    <a:pt x="141" y="51"/>
                    <a:pt x="141" y="40"/>
                    <a:pt x="144" y="40"/>
                  </a:cubicBezTo>
                  <a:cubicBezTo>
                    <a:pt x="148" y="40"/>
                    <a:pt x="164" y="32"/>
                    <a:pt x="168" y="30"/>
                  </a:cubicBezTo>
                  <a:cubicBezTo>
                    <a:pt x="171" y="28"/>
                    <a:pt x="182" y="22"/>
                    <a:pt x="181" y="20"/>
                  </a:cubicBezTo>
                  <a:cubicBezTo>
                    <a:pt x="179" y="18"/>
                    <a:pt x="179" y="2"/>
                    <a:pt x="182" y="2"/>
                  </a:cubicBezTo>
                  <a:cubicBezTo>
                    <a:pt x="185" y="2"/>
                    <a:pt x="196" y="0"/>
                    <a:pt x="197" y="4"/>
                  </a:cubicBezTo>
                  <a:cubicBezTo>
                    <a:pt x="199" y="7"/>
                    <a:pt x="208" y="15"/>
                    <a:pt x="210" y="19"/>
                  </a:cubicBezTo>
                  <a:cubicBezTo>
                    <a:pt x="210" y="21"/>
                    <a:pt x="218" y="35"/>
                    <a:pt x="223" y="46"/>
                  </a:cubicBezTo>
                  <a:cubicBezTo>
                    <a:pt x="227" y="53"/>
                    <a:pt x="229" y="59"/>
                    <a:pt x="229" y="61"/>
                  </a:cubicBezTo>
                  <a:cubicBezTo>
                    <a:pt x="228" y="65"/>
                    <a:pt x="218" y="66"/>
                    <a:pt x="215" y="68"/>
                  </a:cubicBezTo>
                  <a:cubicBezTo>
                    <a:pt x="212" y="69"/>
                    <a:pt x="208" y="86"/>
                    <a:pt x="208" y="89"/>
                  </a:cubicBezTo>
                  <a:cubicBezTo>
                    <a:pt x="208" y="92"/>
                    <a:pt x="221" y="111"/>
                    <a:pt x="219" y="115"/>
                  </a:cubicBezTo>
                  <a:cubicBezTo>
                    <a:pt x="217" y="118"/>
                    <a:pt x="201" y="132"/>
                    <a:pt x="199" y="134"/>
                  </a:cubicBezTo>
                  <a:cubicBezTo>
                    <a:pt x="197" y="136"/>
                    <a:pt x="190" y="139"/>
                    <a:pt x="185" y="142"/>
                  </a:cubicBezTo>
                  <a:cubicBezTo>
                    <a:pt x="181" y="144"/>
                    <a:pt x="188" y="163"/>
                    <a:pt x="193" y="164"/>
                  </a:cubicBezTo>
                  <a:cubicBezTo>
                    <a:pt x="198" y="166"/>
                    <a:pt x="227" y="155"/>
                    <a:pt x="231" y="156"/>
                  </a:cubicBezTo>
                  <a:cubicBezTo>
                    <a:pt x="235" y="158"/>
                    <a:pt x="243" y="164"/>
                    <a:pt x="244" y="169"/>
                  </a:cubicBezTo>
                  <a:cubicBezTo>
                    <a:pt x="245" y="174"/>
                    <a:pt x="254" y="199"/>
                    <a:pt x="256" y="203"/>
                  </a:cubicBezTo>
                  <a:cubicBezTo>
                    <a:pt x="244" y="216"/>
                    <a:pt x="244" y="216"/>
                    <a:pt x="244" y="216"/>
                  </a:cubicBezTo>
                  <a:cubicBezTo>
                    <a:pt x="244" y="216"/>
                    <a:pt x="251" y="231"/>
                    <a:pt x="251" y="237"/>
                  </a:cubicBezTo>
                  <a:cubicBezTo>
                    <a:pt x="249" y="237"/>
                    <a:pt x="259" y="260"/>
                    <a:pt x="259" y="265"/>
                  </a:cubicBezTo>
                  <a:cubicBezTo>
                    <a:pt x="258" y="270"/>
                    <a:pt x="256" y="285"/>
                    <a:pt x="256" y="285"/>
                  </a:cubicBezTo>
                  <a:cubicBezTo>
                    <a:pt x="256" y="285"/>
                    <a:pt x="244" y="302"/>
                    <a:pt x="244" y="306"/>
                  </a:cubicBezTo>
                  <a:cubicBezTo>
                    <a:pt x="244" y="310"/>
                    <a:pt x="229" y="334"/>
                    <a:pt x="223" y="340"/>
                  </a:cubicBezTo>
                  <a:cubicBezTo>
                    <a:pt x="223" y="340"/>
                    <a:pt x="211" y="335"/>
                    <a:pt x="208" y="333"/>
                  </a:cubicBezTo>
                  <a:cubicBezTo>
                    <a:pt x="204" y="331"/>
                    <a:pt x="198" y="324"/>
                    <a:pt x="194" y="324"/>
                  </a:cubicBezTo>
                  <a:cubicBezTo>
                    <a:pt x="189" y="323"/>
                    <a:pt x="178" y="323"/>
                    <a:pt x="174" y="322"/>
                  </a:cubicBezTo>
                  <a:cubicBezTo>
                    <a:pt x="170" y="322"/>
                    <a:pt x="162" y="323"/>
                    <a:pt x="160" y="321"/>
                  </a:cubicBezTo>
                  <a:cubicBezTo>
                    <a:pt x="156" y="319"/>
                    <a:pt x="150" y="317"/>
                    <a:pt x="148" y="313"/>
                  </a:cubicBezTo>
                  <a:cubicBezTo>
                    <a:pt x="146" y="309"/>
                    <a:pt x="144" y="300"/>
                    <a:pt x="142" y="299"/>
                  </a:cubicBezTo>
                  <a:cubicBezTo>
                    <a:pt x="141" y="298"/>
                    <a:pt x="124" y="302"/>
                    <a:pt x="124" y="302"/>
                  </a:cubicBezTo>
                  <a:cubicBezTo>
                    <a:pt x="130" y="266"/>
                    <a:pt x="130" y="266"/>
                    <a:pt x="130" y="266"/>
                  </a:cubicBezTo>
                  <a:cubicBezTo>
                    <a:pt x="119" y="232"/>
                    <a:pt x="119" y="232"/>
                    <a:pt x="119" y="232"/>
                  </a:cubicBezTo>
                  <a:cubicBezTo>
                    <a:pt x="119" y="232"/>
                    <a:pt x="98" y="219"/>
                    <a:pt x="91" y="219"/>
                  </a:cubicBezTo>
                  <a:cubicBezTo>
                    <a:pt x="84" y="219"/>
                    <a:pt x="62" y="232"/>
                    <a:pt x="56" y="232"/>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56" name="Freeform 69"/>
            <p:cNvSpPr>
              <a:spLocks/>
            </p:cNvSpPr>
            <p:nvPr/>
          </p:nvSpPr>
          <p:spPr bwMode="auto">
            <a:xfrm>
              <a:off x="3313" y="3034"/>
              <a:ext cx="222" cy="181"/>
            </a:xfrm>
            <a:custGeom>
              <a:avLst/>
              <a:gdLst>
                <a:gd name="T0" fmla="*/ 2 w 110"/>
                <a:gd name="T1" fmla="*/ 13 h 90"/>
                <a:gd name="T2" fmla="*/ 36 w 110"/>
                <a:gd name="T3" fmla="*/ 13 h 90"/>
                <a:gd name="T4" fmla="*/ 71 w 110"/>
                <a:gd name="T5" fmla="*/ 0 h 90"/>
                <a:gd name="T6" fmla="*/ 99 w 110"/>
                <a:gd name="T7" fmla="*/ 13 h 90"/>
                <a:gd name="T8" fmla="*/ 110 w 110"/>
                <a:gd name="T9" fmla="*/ 47 h 90"/>
                <a:gd name="T10" fmla="*/ 104 w 110"/>
                <a:gd name="T11" fmla="*/ 83 h 90"/>
                <a:gd name="T12" fmla="*/ 99 w 110"/>
                <a:gd name="T13" fmla="*/ 89 h 90"/>
                <a:gd name="T14" fmla="*/ 73 w 110"/>
                <a:gd name="T15" fmla="*/ 88 h 90"/>
                <a:gd name="T16" fmla="*/ 70 w 110"/>
                <a:gd name="T17" fmla="*/ 75 h 90"/>
                <a:gd name="T18" fmla="*/ 52 w 110"/>
                <a:gd name="T19" fmla="*/ 69 h 90"/>
                <a:gd name="T20" fmla="*/ 50 w 110"/>
                <a:gd name="T21" fmla="*/ 81 h 90"/>
                <a:gd name="T22" fmla="*/ 36 w 110"/>
                <a:gd name="T23" fmla="*/ 76 h 90"/>
                <a:gd name="T24" fmla="*/ 22 w 110"/>
                <a:gd name="T25" fmla="*/ 49 h 90"/>
                <a:gd name="T26" fmla="*/ 18 w 110"/>
                <a:gd name="T27" fmla="*/ 33 h 90"/>
                <a:gd name="T28" fmla="*/ 5 w 110"/>
                <a:gd name="T29" fmla="*/ 25 h 90"/>
                <a:gd name="T30" fmla="*/ 0 w 110"/>
                <a:gd name="T31" fmla="*/ 24 h 90"/>
                <a:gd name="T32" fmla="*/ 2 w 110"/>
                <a:gd name="T33" fmla="*/ 1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90">
                  <a:moveTo>
                    <a:pt x="2" y="13"/>
                  </a:moveTo>
                  <a:cubicBezTo>
                    <a:pt x="2" y="13"/>
                    <a:pt x="29" y="13"/>
                    <a:pt x="36" y="13"/>
                  </a:cubicBezTo>
                  <a:cubicBezTo>
                    <a:pt x="42" y="13"/>
                    <a:pt x="64" y="0"/>
                    <a:pt x="71" y="0"/>
                  </a:cubicBezTo>
                  <a:cubicBezTo>
                    <a:pt x="78" y="0"/>
                    <a:pt x="99" y="13"/>
                    <a:pt x="99" y="13"/>
                  </a:cubicBezTo>
                  <a:cubicBezTo>
                    <a:pt x="110" y="47"/>
                    <a:pt x="110" y="47"/>
                    <a:pt x="110" y="47"/>
                  </a:cubicBezTo>
                  <a:cubicBezTo>
                    <a:pt x="104" y="83"/>
                    <a:pt x="104" y="83"/>
                    <a:pt x="104" y="83"/>
                  </a:cubicBezTo>
                  <a:cubicBezTo>
                    <a:pt x="99" y="89"/>
                    <a:pt x="99" y="89"/>
                    <a:pt x="99" y="89"/>
                  </a:cubicBezTo>
                  <a:cubicBezTo>
                    <a:pt x="96" y="90"/>
                    <a:pt x="75" y="89"/>
                    <a:pt x="73" y="88"/>
                  </a:cubicBezTo>
                  <a:cubicBezTo>
                    <a:pt x="71" y="86"/>
                    <a:pt x="73" y="77"/>
                    <a:pt x="70" y="75"/>
                  </a:cubicBezTo>
                  <a:cubicBezTo>
                    <a:pt x="67" y="73"/>
                    <a:pt x="54" y="69"/>
                    <a:pt x="52" y="69"/>
                  </a:cubicBezTo>
                  <a:cubicBezTo>
                    <a:pt x="50" y="69"/>
                    <a:pt x="52" y="81"/>
                    <a:pt x="50" y="81"/>
                  </a:cubicBezTo>
                  <a:cubicBezTo>
                    <a:pt x="48" y="81"/>
                    <a:pt x="39" y="78"/>
                    <a:pt x="36" y="76"/>
                  </a:cubicBezTo>
                  <a:cubicBezTo>
                    <a:pt x="34" y="73"/>
                    <a:pt x="23" y="52"/>
                    <a:pt x="22" y="49"/>
                  </a:cubicBezTo>
                  <a:cubicBezTo>
                    <a:pt x="21" y="46"/>
                    <a:pt x="20" y="35"/>
                    <a:pt x="18" y="33"/>
                  </a:cubicBezTo>
                  <a:cubicBezTo>
                    <a:pt x="16" y="30"/>
                    <a:pt x="8" y="25"/>
                    <a:pt x="5" y="25"/>
                  </a:cubicBezTo>
                  <a:cubicBezTo>
                    <a:pt x="2" y="25"/>
                    <a:pt x="0" y="24"/>
                    <a:pt x="0" y="24"/>
                  </a:cubicBezTo>
                  <a:cubicBezTo>
                    <a:pt x="0" y="21"/>
                    <a:pt x="2" y="13"/>
                    <a:pt x="2" y="13"/>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57" name="Freeform 70"/>
            <p:cNvSpPr>
              <a:spLocks/>
            </p:cNvSpPr>
            <p:nvPr/>
          </p:nvSpPr>
          <p:spPr bwMode="auto">
            <a:xfrm>
              <a:off x="3238" y="2041"/>
              <a:ext cx="790" cy="736"/>
            </a:xfrm>
            <a:custGeom>
              <a:avLst/>
              <a:gdLst>
                <a:gd name="T0" fmla="*/ 64 w 391"/>
                <a:gd name="T1" fmla="*/ 107 h 364"/>
                <a:gd name="T2" fmla="*/ 113 w 391"/>
                <a:gd name="T3" fmla="*/ 86 h 364"/>
                <a:gd name="T4" fmla="*/ 106 w 391"/>
                <a:gd name="T5" fmla="*/ 61 h 364"/>
                <a:gd name="T6" fmla="*/ 137 w 391"/>
                <a:gd name="T7" fmla="*/ 43 h 364"/>
                <a:gd name="T8" fmla="*/ 166 w 391"/>
                <a:gd name="T9" fmla="*/ 41 h 364"/>
                <a:gd name="T10" fmla="*/ 200 w 391"/>
                <a:gd name="T11" fmla="*/ 7 h 364"/>
                <a:gd name="T12" fmla="*/ 236 w 391"/>
                <a:gd name="T13" fmla="*/ 36 h 364"/>
                <a:gd name="T14" fmla="*/ 236 w 391"/>
                <a:gd name="T15" fmla="*/ 81 h 364"/>
                <a:gd name="T16" fmla="*/ 278 w 391"/>
                <a:gd name="T17" fmla="*/ 70 h 364"/>
                <a:gd name="T18" fmla="*/ 287 w 391"/>
                <a:gd name="T19" fmla="*/ 38 h 364"/>
                <a:gd name="T20" fmla="*/ 272 w 391"/>
                <a:gd name="T21" fmla="*/ 13 h 364"/>
                <a:gd name="T22" fmla="*/ 318 w 391"/>
                <a:gd name="T23" fmla="*/ 23 h 364"/>
                <a:gd name="T24" fmla="*/ 349 w 391"/>
                <a:gd name="T25" fmla="*/ 5 h 364"/>
                <a:gd name="T26" fmla="*/ 353 w 391"/>
                <a:gd name="T27" fmla="*/ 33 h 364"/>
                <a:gd name="T28" fmla="*/ 345 w 391"/>
                <a:gd name="T29" fmla="*/ 67 h 364"/>
                <a:gd name="T30" fmla="*/ 365 w 391"/>
                <a:gd name="T31" fmla="*/ 96 h 364"/>
                <a:gd name="T32" fmla="*/ 391 w 391"/>
                <a:gd name="T33" fmla="*/ 117 h 364"/>
                <a:gd name="T34" fmla="*/ 383 w 391"/>
                <a:gd name="T35" fmla="*/ 150 h 364"/>
                <a:gd name="T36" fmla="*/ 357 w 391"/>
                <a:gd name="T37" fmla="*/ 191 h 364"/>
                <a:gd name="T38" fmla="*/ 335 w 391"/>
                <a:gd name="T39" fmla="*/ 177 h 364"/>
                <a:gd name="T40" fmla="*/ 316 w 391"/>
                <a:gd name="T41" fmla="*/ 196 h 364"/>
                <a:gd name="T42" fmla="*/ 312 w 391"/>
                <a:gd name="T43" fmla="*/ 221 h 364"/>
                <a:gd name="T44" fmla="*/ 290 w 391"/>
                <a:gd name="T45" fmla="*/ 250 h 364"/>
                <a:gd name="T46" fmla="*/ 253 w 391"/>
                <a:gd name="T47" fmla="*/ 291 h 364"/>
                <a:gd name="T48" fmla="*/ 240 w 391"/>
                <a:gd name="T49" fmla="*/ 318 h 364"/>
                <a:gd name="T50" fmla="*/ 214 w 391"/>
                <a:gd name="T51" fmla="*/ 276 h 364"/>
                <a:gd name="T52" fmla="*/ 198 w 391"/>
                <a:gd name="T53" fmla="*/ 292 h 364"/>
                <a:gd name="T54" fmla="*/ 161 w 391"/>
                <a:gd name="T55" fmla="*/ 312 h 364"/>
                <a:gd name="T56" fmla="*/ 127 w 391"/>
                <a:gd name="T57" fmla="*/ 327 h 364"/>
                <a:gd name="T58" fmla="*/ 96 w 391"/>
                <a:gd name="T59" fmla="*/ 363 h 364"/>
                <a:gd name="T60" fmla="*/ 49 w 391"/>
                <a:gd name="T61" fmla="*/ 364 h 364"/>
                <a:gd name="T62" fmla="*/ 47 w 391"/>
                <a:gd name="T63" fmla="*/ 343 h 364"/>
                <a:gd name="T64" fmla="*/ 28 w 391"/>
                <a:gd name="T65" fmla="*/ 326 h 364"/>
                <a:gd name="T66" fmla="*/ 23 w 391"/>
                <a:gd name="T67" fmla="*/ 297 h 364"/>
                <a:gd name="T68" fmla="*/ 10 w 391"/>
                <a:gd name="T69" fmla="*/ 283 h 364"/>
                <a:gd name="T70" fmla="*/ 21 w 391"/>
                <a:gd name="T71" fmla="*/ 263 h 364"/>
                <a:gd name="T72" fmla="*/ 14 w 391"/>
                <a:gd name="T73" fmla="*/ 251 h 364"/>
                <a:gd name="T74" fmla="*/ 0 w 391"/>
                <a:gd name="T75" fmla="*/ 240 h 364"/>
                <a:gd name="T76" fmla="*/ 33 w 391"/>
                <a:gd name="T77" fmla="*/ 217 h 364"/>
                <a:gd name="T78" fmla="*/ 23 w 391"/>
                <a:gd name="T79" fmla="*/ 207 h 364"/>
                <a:gd name="T80" fmla="*/ 42 w 391"/>
                <a:gd name="T81" fmla="*/ 175 h 364"/>
                <a:gd name="T82" fmla="*/ 32 w 391"/>
                <a:gd name="T83" fmla="*/ 146 h 364"/>
                <a:gd name="T84" fmla="*/ 25 w 391"/>
                <a:gd name="T85" fmla="*/ 133 h 364"/>
                <a:gd name="T86" fmla="*/ 19 w 391"/>
                <a:gd name="T87" fmla="*/ 118 h 364"/>
                <a:gd name="T88" fmla="*/ 30 w 391"/>
                <a:gd name="T89" fmla="*/ 101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1" h="364">
                  <a:moveTo>
                    <a:pt x="41" y="96"/>
                  </a:moveTo>
                  <a:cubicBezTo>
                    <a:pt x="43" y="96"/>
                    <a:pt x="61" y="106"/>
                    <a:pt x="64" y="107"/>
                  </a:cubicBezTo>
                  <a:cubicBezTo>
                    <a:pt x="67" y="108"/>
                    <a:pt x="95" y="99"/>
                    <a:pt x="98" y="99"/>
                  </a:cubicBezTo>
                  <a:cubicBezTo>
                    <a:pt x="101" y="98"/>
                    <a:pt x="115" y="94"/>
                    <a:pt x="113" y="86"/>
                  </a:cubicBezTo>
                  <a:cubicBezTo>
                    <a:pt x="110" y="79"/>
                    <a:pt x="101" y="75"/>
                    <a:pt x="99" y="74"/>
                  </a:cubicBezTo>
                  <a:cubicBezTo>
                    <a:pt x="97" y="72"/>
                    <a:pt x="106" y="63"/>
                    <a:pt x="106" y="61"/>
                  </a:cubicBezTo>
                  <a:cubicBezTo>
                    <a:pt x="107" y="60"/>
                    <a:pt x="119" y="60"/>
                    <a:pt x="120" y="59"/>
                  </a:cubicBezTo>
                  <a:cubicBezTo>
                    <a:pt x="121" y="58"/>
                    <a:pt x="136" y="45"/>
                    <a:pt x="137" y="43"/>
                  </a:cubicBezTo>
                  <a:cubicBezTo>
                    <a:pt x="139" y="41"/>
                    <a:pt x="140" y="36"/>
                    <a:pt x="140" y="36"/>
                  </a:cubicBezTo>
                  <a:cubicBezTo>
                    <a:pt x="166" y="41"/>
                    <a:pt x="166" y="41"/>
                    <a:pt x="166" y="41"/>
                  </a:cubicBezTo>
                  <a:cubicBezTo>
                    <a:pt x="173" y="41"/>
                    <a:pt x="196" y="27"/>
                    <a:pt x="196" y="25"/>
                  </a:cubicBezTo>
                  <a:cubicBezTo>
                    <a:pt x="197" y="23"/>
                    <a:pt x="200" y="7"/>
                    <a:pt x="200" y="7"/>
                  </a:cubicBezTo>
                  <a:cubicBezTo>
                    <a:pt x="230" y="20"/>
                    <a:pt x="230" y="20"/>
                    <a:pt x="230" y="20"/>
                  </a:cubicBezTo>
                  <a:cubicBezTo>
                    <a:pt x="236" y="36"/>
                    <a:pt x="236" y="36"/>
                    <a:pt x="236" y="36"/>
                  </a:cubicBezTo>
                  <a:cubicBezTo>
                    <a:pt x="226" y="69"/>
                    <a:pt x="226" y="69"/>
                    <a:pt x="226" y="69"/>
                  </a:cubicBezTo>
                  <a:cubicBezTo>
                    <a:pt x="226" y="69"/>
                    <a:pt x="234" y="83"/>
                    <a:pt x="236" y="81"/>
                  </a:cubicBezTo>
                  <a:cubicBezTo>
                    <a:pt x="238" y="79"/>
                    <a:pt x="260" y="70"/>
                    <a:pt x="263" y="68"/>
                  </a:cubicBezTo>
                  <a:cubicBezTo>
                    <a:pt x="266" y="66"/>
                    <a:pt x="273" y="70"/>
                    <a:pt x="278" y="70"/>
                  </a:cubicBezTo>
                  <a:cubicBezTo>
                    <a:pt x="283" y="70"/>
                    <a:pt x="289" y="63"/>
                    <a:pt x="289" y="63"/>
                  </a:cubicBezTo>
                  <a:cubicBezTo>
                    <a:pt x="289" y="63"/>
                    <a:pt x="287" y="45"/>
                    <a:pt x="287" y="38"/>
                  </a:cubicBezTo>
                  <a:cubicBezTo>
                    <a:pt x="287" y="31"/>
                    <a:pt x="273" y="25"/>
                    <a:pt x="273" y="25"/>
                  </a:cubicBezTo>
                  <a:cubicBezTo>
                    <a:pt x="272" y="13"/>
                    <a:pt x="272" y="13"/>
                    <a:pt x="272" y="13"/>
                  </a:cubicBezTo>
                  <a:cubicBezTo>
                    <a:pt x="272" y="13"/>
                    <a:pt x="307" y="0"/>
                    <a:pt x="309" y="1"/>
                  </a:cubicBezTo>
                  <a:cubicBezTo>
                    <a:pt x="312" y="3"/>
                    <a:pt x="316" y="23"/>
                    <a:pt x="318" y="23"/>
                  </a:cubicBezTo>
                  <a:cubicBezTo>
                    <a:pt x="320" y="23"/>
                    <a:pt x="334" y="24"/>
                    <a:pt x="337" y="22"/>
                  </a:cubicBezTo>
                  <a:cubicBezTo>
                    <a:pt x="340" y="20"/>
                    <a:pt x="349" y="5"/>
                    <a:pt x="349" y="5"/>
                  </a:cubicBezTo>
                  <a:cubicBezTo>
                    <a:pt x="363" y="14"/>
                    <a:pt x="363" y="14"/>
                    <a:pt x="363" y="14"/>
                  </a:cubicBezTo>
                  <a:cubicBezTo>
                    <a:pt x="363" y="14"/>
                    <a:pt x="356" y="30"/>
                    <a:pt x="353" y="33"/>
                  </a:cubicBezTo>
                  <a:cubicBezTo>
                    <a:pt x="351" y="36"/>
                    <a:pt x="345" y="38"/>
                    <a:pt x="345" y="40"/>
                  </a:cubicBezTo>
                  <a:cubicBezTo>
                    <a:pt x="345" y="42"/>
                    <a:pt x="345" y="67"/>
                    <a:pt x="345" y="67"/>
                  </a:cubicBezTo>
                  <a:cubicBezTo>
                    <a:pt x="345" y="67"/>
                    <a:pt x="359" y="67"/>
                    <a:pt x="359" y="70"/>
                  </a:cubicBezTo>
                  <a:cubicBezTo>
                    <a:pt x="359" y="72"/>
                    <a:pt x="362" y="93"/>
                    <a:pt x="365" y="96"/>
                  </a:cubicBezTo>
                  <a:cubicBezTo>
                    <a:pt x="367" y="100"/>
                    <a:pt x="375" y="115"/>
                    <a:pt x="375" y="115"/>
                  </a:cubicBezTo>
                  <a:cubicBezTo>
                    <a:pt x="391" y="117"/>
                    <a:pt x="391" y="117"/>
                    <a:pt x="391" y="117"/>
                  </a:cubicBezTo>
                  <a:cubicBezTo>
                    <a:pt x="391" y="117"/>
                    <a:pt x="386" y="142"/>
                    <a:pt x="385" y="146"/>
                  </a:cubicBezTo>
                  <a:cubicBezTo>
                    <a:pt x="384" y="147"/>
                    <a:pt x="384" y="148"/>
                    <a:pt x="383" y="150"/>
                  </a:cubicBezTo>
                  <a:cubicBezTo>
                    <a:pt x="382" y="157"/>
                    <a:pt x="378" y="169"/>
                    <a:pt x="376" y="172"/>
                  </a:cubicBezTo>
                  <a:cubicBezTo>
                    <a:pt x="372" y="175"/>
                    <a:pt x="361" y="191"/>
                    <a:pt x="357" y="191"/>
                  </a:cubicBezTo>
                  <a:cubicBezTo>
                    <a:pt x="353" y="191"/>
                    <a:pt x="356" y="178"/>
                    <a:pt x="353" y="178"/>
                  </a:cubicBezTo>
                  <a:cubicBezTo>
                    <a:pt x="350" y="178"/>
                    <a:pt x="340" y="176"/>
                    <a:pt x="335" y="177"/>
                  </a:cubicBezTo>
                  <a:cubicBezTo>
                    <a:pt x="330" y="178"/>
                    <a:pt x="338" y="195"/>
                    <a:pt x="336" y="196"/>
                  </a:cubicBezTo>
                  <a:cubicBezTo>
                    <a:pt x="334" y="198"/>
                    <a:pt x="322" y="196"/>
                    <a:pt x="316" y="196"/>
                  </a:cubicBezTo>
                  <a:cubicBezTo>
                    <a:pt x="311" y="196"/>
                    <a:pt x="298" y="209"/>
                    <a:pt x="295" y="213"/>
                  </a:cubicBezTo>
                  <a:cubicBezTo>
                    <a:pt x="292" y="217"/>
                    <a:pt x="311" y="218"/>
                    <a:pt x="312" y="221"/>
                  </a:cubicBezTo>
                  <a:cubicBezTo>
                    <a:pt x="313" y="225"/>
                    <a:pt x="310" y="245"/>
                    <a:pt x="307" y="245"/>
                  </a:cubicBezTo>
                  <a:cubicBezTo>
                    <a:pt x="303" y="245"/>
                    <a:pt x="290" y="250"/>
                    <a:pt x="290" y="250"/>
                  </a:cubicBezTo>
                  <a:cubicBezTo>
                    <a:pt x="290" y="250"/>
                    <a:pt x="282" y="277"/>
                    <a:pt x="279" y="281"/>
                  </a:cubicBezTo>
                  <a:cubicBezTo>
                    <a:pt x="276" y="284"/>
                    <a:pt x="257" y="287"/>
                    <a:pt x="253" y="291"/>
                  </a:cubicBezTo>
                  <a:cubicBezTo>
                    <a:pt x="250" y="294"/>
                    <a:pt x="253" y="307"/>
                    <a:pt x="253" y="307"/>
                  </a:cubicBezTo>
                  <a:cubicBezTo>
                    <a:pt x="253" y="307"/>
                    <a:pt x="243" y="315"/>
                    <a:pt x="240" y="318"/>
                  </a:cubicBezTo>
                  <a:cubicBezTo>
                    <a:pt x="235" y="307"/>
                    <a:pt x="227" y="293"/>
                    <a:pt x="227" y="291"/>
                  </a:cubicBezTo>
                  <a:cubicBezTo>
                    <a:pt x="225" y="287"/>
                    <a:pt x="216" y="279"/>
                    <a:pt x="214" y="276"/>
                  </a:cubicBezTo>
                  <a:cubicBezTo>
                    <a:pt x="213" y="272"/>
                    <a:pt x="202" y="274"/>
                    <a:pt x="199" y="274"/>
                  </a:cubicBezTo>
                  <a:cubicBezTo>
                    <a:pt x="196" y="274"/>
                    <a:pt x="196" y="290"/>
                    <a:pt x="198" y="292"/>
                  </a:cubicBezTo>
                  <a:cubicBezTo>
                    <a:pt x="199" y="294"/>
                    <a:pt x="188" y="300"/>
                    <a:pt x="185" y="302"/>
                  </a:cubicBezTo>
                  <a:cubicBezTo>
                    <a:pt x="181" y="304"/>
                    <a:pt x="165" y="312"/>
                    <a:pt x="161" y="312"/>
                  </a:cubicBezTo>
                  <a:cubicBezTo>
                    <a:pt x="158" y="312"/>
                    <a:pt x="158" y="323"/>
                    <a:pt x="152" y="324"/>
                  </a:cubicBezTo>
                  <a:cubicBezTo>
                    <a:pt x="147" y="325"/>
                    <a:pt x="129" y="325"/>
                    <a:pt x="127" y="327"/>
                  </a:cubicBezTo>
                  <a:cubicBezTo>
                    <a:pt x="124" y="330"/>
                    <a:pt x="102" y="336"/>
                    <a:pt x="100" y="340"/>
                  </a:cubicBezTo>
                  <a:cubicBezTo>
                    <a:pt x="97" y="344"/>
                    <a:pt x="99" y="360"/>
                    <a:pt x="96" y="363"/>
                  </a:cubicBezTo>
                  <a:cubicBezTo>
                    <a:pt x="95" y="363"/>
                    <a:pt x="74" y="363"/>
                    <a:pt x="74" y="363"/>
                  </a:cubicBezTo>
                  <a:cubicBezTo>
                    <a:pt x="49" y="364"/>
                    <a:pt x="49" y="364"/>
                    <a:pt x="49" y="364"/>
                  </a:cubicBezTo>
                  <a:cubicBezTo>
                    <a:pt x="44" y="356"/>
                    <a:pt x="44" y="356"/>
                    <a:pt x="44" y="356"/>
                  </a:cubicBezTo>
                  <a:cubicBezTo>
                    <a:pt x="42" y="354"/>
                    <a:pt x="50" y="348"/>
                    <a:pt x="47" y="343"/>
                  </a:cubicBezTo>
                  <a:cubicBezTo>
                    <a:pt x="44" y="338"/>
                    <a:pt x="35" y="336"/>
                    <a:pt x="34" y="336"/>
                  </a:cubicBezTo>
                  <a:cubicBezTo>
                    <a:pt x="33" y="336"/>
                    <a:pt x="29" y="328"/>
                    <a:pt x="28" y="326"/>
                  </a:cubicBezTo>
                  <a:cubicBezTo>
                    <a:pt x="28" y="323"/>
                    <a:pt x="35" y="321"/>
                    <a:pt x="35" y="320"/>
                  </a:cubicBezTo>
                  <a:cubicBezTo>
                    <a:pt x="35" y="319"/>
                    <a:pt x="25" y="299"/>
                    <a:pt x="23" y="297"/>
                  </a:cubicBezTo>
                  <a:cubicBezTo>
                    <a:pt x="20" y="295"/>
                    <a:pt x="16" y="297"/>
                    <a:pt x="14" y="296"/>
                  </a:cubicBezTo>
                  <a:cubicBezTo>
                    <a:pt x="13" y="295"/>
                    <a:pt x="11" y="285"/>
                    <a:pt x="10" y="283"/>
                  </a:cubicBezTo>
                  <a:cubicBezTo>
                    <a:pt x="10" y="280"/>
                    <a:pt x="18" y="274"/>
                    <a:pt x="19" y="274"/>
                  </a:cubicBezTo>
                  <a:cubicBezTo>
                    <a:pt x="21" y="274"/>
                    <a:pt x="21" y="265"/>
                    <a:pt x="21" y="263"/>
                  </a:cubicBezTo>
                  <a:cubicBezTo>
                    <a:pt x="21" y="261"/>
                    <a:pt x="15" y="260"/>
                    <a:pt x="15" y="258"/>
                  </a:cubicBezTo>
                  <a:cubicBezTo>
                    <a:pt x="14" y="257"/>
                    <a:pt x="14" y="252"/>
                    <a:pt x="14" y="251"/>
                  </a:cubicBezTo>
                  <a:cubicBezTo>
                    <a:pt x="14" y="251"/>
                    <a:pt x="4" y="251"/>
                    <a:pt x="3" y="250"/>
                  </a:cubicBezTo>
                  <a:cubicBezTo>
                    <a:pt x="2" y="250"/>
                    <a:pt x="0" y="243"/>
                    <a:pt x="0" y="240"/>
                  </a:cubicBezTo>
                  <a:cubicBezTo>
                    <a:pt x="0" y="238"/>
                    <a:pt x="31" y="227"/>
                    <a:pt x="33" y="226"/>
                  </a:cubicBezTo>
                  <a:cubicBezTo>
                    <a:pt x="35" y="225"/>
                    <a:pt x="34" y="218"/>
                    <a:pt x="33" y="217"/>
                  </a:cubicBezTo>
                  <a:cubicBezTo>
                    <a:pt x="32" y="216"/>
                    <a:pt x="26" y="219"/>
                    <a:pt x="25" y="219"/>
                  </a:cubicBezTo>
                  <a:cubicBezTo>
                    <a:pt x="23" y="219"/>
                    <a:pt x="23" y="208"/>
                    <a:pt x="23" y="207"/>
                  </a:cubicBezTo>
                  <a:cubicBezTo>
                    <a:pt x="24" y="206"/>
                    <a:pt x="40" y="193"/>
                    <a:pt x="40" y="190"/>
                  </a:cubicBezTo>
                  <a:cubicBezTo>
                    <a:pt x="41" y="187"/>
                    <a:pt x="42" y="179"/>
                    <a:pt x="42" y="175"/>
                  </a:cubicBezTo>
                  <a:cubicBezTo>
                    <a:pt x="42" y="171"/>
                    <a:pt x="44" y="163"/>
                    <a:pt x="42" y="160"/>
                  </a:cubicBezTo>
                  <a:cubicBezTo>
                    <a:pt x="39" y="157"/>
                    <a:pt x="32" y="148"/>
                    <a:pt x="32" y="146"/>
                  </a:cubicBezTo>
                  <a:cubicBezTo>
                    <a:pt x="32" y="144"/>
                    <a:pt x="35" y="139"/>
                    <a:pt x="34" y="137"/>
                  </a:cubicBezTo>
                  <a:cubicBezTo>
                    <a:pt x="32" y="135"/>
                    <a:pt x="27" y="136"/>
                    <a:pt x="25" y="133"/>
                  </a:cubicBezTo>
                  <a:cubicBezTo>
                    <a:pt x="24" y="129"/>
                    <a:pt x="28" y="125"/>
                    <a:pt x="25" y="123"/>
                  </a:cubicBezTo>
                  <a:cubicBezTo>
                    <a:pt x="22" y="121"/>
                    <a:pt x="19" y="121"/>
                    <a:pt x="19" y="118"/>
                  </a:cubicBezTo>
                  <a:cubicBezTo>
                    <a:pt x="19" y="115"/>
                    <a:pt x="18" y="107"/>
                    <a:pt x="18" y="107"/>
                  </a:cubicBezTo>
                  <a:cubicBezTo>
                    <a:pt x="18" y="107"/>
                    <a:pt x="30" y="102"/>
                    <a:pt x="30" y="101"/>
                  </a:cubicBezTo>
                  <a:cubicBezTo>
                    <a:pt x="31" y="100"/>
                    <a:pt x="40" y="97"/>
                    <a:pt x="41" y="96"/>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grpSp>
          <p:nvGrpSpPr>
            <p:cNvPr id="58" name="Group 71"/>
            <p:cNvGrpSpPr>
              <a:grpSpLocks/>
            </p:cNvGrpSpPr>
            <p:nvPr/>
          </p:nvGrpSpPr>
          <p:grpSpPr bwMode="auto">
            <a:xfrm>
              <a:off x="3448" y="1569"/>
              <a:ext cx="1046" cy="920"/>
              <a:chOff x="2087" y="1344"/>
              <a:chExt cx="1048" cy="921"/>
            </a:xfrm>
            <a:grpFill/>
          </p:grpSpPr>
          <p:sp>
            <p:nvSpPr>
              <p:cNvPr id="62" name="Freeform 72"/>
              <p:cNvSpPr>
                <a:spLocks/>
              </p:cNvSpPr>
              <p:nvPr/>
            </p:nvSpPr>
            <p:spPr bwMode="auto">
              <a:xfrm>
                <a:off x="2087" y="1344"/>
                <a:ext cx="1048" cy="921"/>
              </a:xfrm>
              <a:custGeom>
                <a:avLst/>
                <a:gdLst>
                  <a:gd name="T0" fmla="*/ 36 w 518"/>
                  <a:gd name="T1" fmla="*/ 270 h 455"/>
                  <a:gd name="T2" fmla="*/ 3 w 518"/>
                  <a:gd name="T3" fmla="*/ 234 h 455"/>
                  <a:gd name="T4" fmla="*/ 37 w 518"/>
                  <a:gd name="T5" fmla="*/ 208 h 455"/>
                  <a:gd name="T6" fmla="*/ 57 w 518"/>
                  <a:gd name="T7" fmla="*/ 123 h 455"/>
                  <a:gd name="T8" fmla="*/ 43 w 518"/>
                  <a:gd name="T9" fmla="*/ 87 h 455"/>
                  <a:gd name="T10" fmla="*/ 52 w 518"/>
                  <a:gd name="T11" fmla="*/ 58 h 455"/>
                  <a:gd name="T12" fmla="*/ 60 w 518"/>
                  <a:gd name="T13" fmla="*/ 38 h 455"/>
                  <a:gd name="T14" fmla="*/ 99 w 518"/>
                  <a:gd name="T15" fmla="*/ 34 h 455"/>
                  <a:gd name="T16" fmla="*/ 147 w 518"/>
                  <a:gd name="T17" fmla="*/ 29 h 455"/>
                  <a:gd name="T18" fmla="*/ 160 w 518"/>
                  <a:gd name="T19" fmla="*/ 54 h 455"/>
                  <a:gd name="T20" fmla="*/ 152 w 518"/>
                  <a:gd name="T21" fmla="*/ 74 h 455"/>
                  <a:gd name="T22" fmla="*/ 175 w 518"/>
                  <a:gd name="T23" fmla="*/ 78 h 455"/>
                  <a:gd name="T24" fmla="*/ 171 w 518"/>
                  <a:gd name="T25" fmla="*/ 49 h 455"/>
                  <a:gd name="T26" fmla="*/ 200 w 518"/>
                  <a:gd name="T27" fmla="*/ 59 h 455"/>
                  <a:gd name="T28" fmla="*/ 204 w 518"/>
                  <a:gd name="T29" fmla="*/ 62 h 455"/>
                  <a:gd name="T30" fmla="*/ 215 w 518"/>
                  <a:gd name="T31" fmla="*/ 0 h 455"/>
                  <a:gd name="T32" fmla="*/ 251 w 518"/>
                  <a:gd name="T33" fmla="*/ 10 h 455"/>
                  <a:gd name="T34" fmla="*/ 286 w 518"/>
                  <a:gd name="T35" fmla="*/ 4 h 455"/>
                  <a:gd name="T36" fmla="*/ 320 w 518"/>
                  <a:gd name="T37" fmla="*/ 59 h 455"/>
                  <a:gd name="T38" fmla="*/ 356 w 518"/>
                  <a:gd name="T39" fmla="*/ 81 h 455"/>
                  <a:gd name="T40" fmla="*/ 401 w 518"/>
                  <a:gd name="T41" fmla="*/ 90 h 455"/>
                  <a:gd name="T42" fmla="*/ 427 w 518"/>
                  <a:gd name="T43" fmla="*/ 104 h 455"/>
                  <a:gd name="T44" fmla="*/ 473 w 518"/>
                  <a:gd name="T45" fmla="*/ 130 h 455"/>
                  <a:gd name="T46" fmla="*/ 518 w 518"/>
                  <a:gd name="T47" fmla="*/ 151 h 455"/>
                  <a:gd name="T48" fmla="*/ 457 w 518"/>
                  <a:gd name="T49" fmla="*/ 173 h 455"/>
                  <a:gd name="T50" fmla="*/ 435 w 518"/>
                  <a:gd name="T51" fmla="*/ 208 h 455"/>
                  <a:gd name="T52" fmla="*/ 458 w 518"/>
                  <a:gd name="T53" fmla="*/ 261 h 455"/>
                  <a:gd name="T54" fmla="*/ 448 w 518"/>
                  <a:gd name="T55" fmla="*/ 319 h 455"/>
                  <a:gd name="T56" fmla="*/ 407 w 518"/>
                  <a:gd name="T57" fmla="*/ 357 h 455"/>
                  <a:gd name="T58" fmla="*/ 403 w 518"/>
                  <a:gd name="T59" fmla="*/ 406 h 455"/>
                  <a:gd name="T60" fmla="*/ 357 w 518"/>
                  <a:gd name="T61" fmla="*/ 428 h 455"/>
                  <a:gd name="T62" fmla="*/ 337 w 518"/>
                  <a:gd name="T63" fmla="*/ 433 h 455"/>
                  <a:gd name="T64" fmla="*/ 307 w 518"/>
                  <a:gd name="T65" fmla="*/ 455 h 455"/>
                  <a:gd name="T66" fmla="*/ 302 w 518"/>
                  <a:gd name="T67" fmla="*/ 409 h 455"/>
                  <a:gd name="T68" fmla="*/ 279 w 518"/>
                  <a:gd name="T69" fmla="*/ 384 h 455"/>
                  <a:gd name="T70" fmla="*/ 271 w 518"/>
                  <a:gd name="T71" fmla="*/ 349 h 455"/>
                  <a:gd name="T72" fmla="*/ 241 w 518"/>
                  <a:gd name="T73" fmla="*/ 301 h 455"/>
                  <a:gd name="T74" fmla="*/ 259 w 518"/>
                  <a:gd name="T75" fmla="*/ 248 h 455"/>
                  <a:gd name="T76" fmla="*/ 214 w 518"/>
                  <a:gd name="T77" fmla="*/ 257 h 455"/>
                  <a:gd name="T78" fmla="*/ 169 w 518"/>
                  <a:gd name="T79" fmla="*/ 259 h 455"/>
                  <a:gd name="T80" fmla="*/ 174 w 518"/>
                  <a:gd name="T81" fmla="*/ 304 h 455"/>
                  <a:gd name="T82" fmla="*/ 122 w 518"/>
                  <a:gd name="T83" fmla="*/ 303 h 455"/>
                  <a:gd name="T84" fmla="*/ 96 w 518"/>
                  <a:gd name="T85" fmla="*/ 241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8" h="455">
                    <a:moveTo>
                      <a:pt x="92" y="259"/>
                    </a:moveTo>
                    <a:cubicBezTo>
                      <a:pt x="92" y="261"/>
                      <a:pt x="69" y="275"/>
                      <a:pt x="62" y="275"/>
                    </a:cubicBezTo>
                    <a:cubicBezTo>
                      <a:pt x="36" y="270"/>
                      <a:pt x="36" y="270"/>
                      <a:pt x="36" y="270"/>
                    </a:cubicBezTo>
                    <a:cubicBezTo>
                      <a:pt x="36" y="267"/>
                      <a:pt x="38" y="255"/>
                      <a:pt x="38" y="251"/>
                    </a:cubicBezTo>
                    <a:cubicBezTo>
                      <a:pt x="38" y="249"/>
                      <a:pt x="31" y="242"/>
                      <a:pt x="27" y="241"/>
                    </a:cubicBezTo>
                    <a:cubicBezTo>
                      <a:pt x="23" y="240"/>
                      <a:pt x="6" y="236"/>
                      <a:pt x="3" y="234"/>
                    </a:cubicBezTo>
                    <a:cubicBezTo>
                      <a:pt x="0" y="232"/>
                      <a:pt x="1" y="225"/>
                      <a:pt x="2" y="222"/>
                    </a:cubicBezTo>
                    <a:cubicBezTo>
                      <a:pt x="3" y="218"/>
                      <a:pt x="5" y="208"/>
                      <a:pt x="6" y="206"/>
                    </a:cubicBezTo>
                    <a:cubicBezTo>
                      <a:pt x="7" y="205"/>
                      <a:pt x="34" y="208"/>
                      <a:pt x="37" y="208"/>
                    </a:cubicBezTo>
                    <a:cubicBezTo>
                      <a:pt x="39" y="208"/>
                      <a:pt x="43" y="179"/>
                      <a:pt x="44" y="178"/>
                    </a:cubicBezTo>
                    <a:cubicBezTo>
                      <a:pt x="45" y="176"/>
                      <a:pt x="60" y="151"/>
                      <a:pt x="60" y="146"/>
                    </a:cubicBezTo>
                    <a:cubicBezTo>
                      <a:pt x="60" y="142"/>
                      <a:pt x="55" y="128"/>
                      <a:pt x="57" y="123"/>
                    </a:cubicBezTo>
                    <a:cubicBezTo>
                      <a:pt x="59" y="118"/>
                      <a:pt x="60" y="108"/>
                      <a:pt x="61" y="106"/>
                    </a:cubicBezTo>
                    <a:cubicBezTo>
                      <a:pt x="63" y="104"/>
                      <a:pt x="67" y="93"/>
                      <a:pt x="67" y="91"/>
                    </a:cubicBezTo>
                    <a:cubicBezTo>
                      <a:pt x="67" y="89"/>
                      <a:pt x="45" y="89"/>
                      <a:pt x="43" y="87"/>
                    </a:cubicBezTo>
                    <a:cubicBezTo>
                      <a:pt x="40" y="84"/>
                      <a:pt x="41" y="84"/>
                      <a:pt x="42" y="79"/>
                    </a:cubicBezTo>
                    <a:cubicBezTo>
                      <a:pt x="43" y="74"/>
                      <a:pt x="44" y="62"/>
                      <a:pt x="46" y="60"/>
                    </a:cubicBezTo>
                    <a:cubicBezTo>
                      <a:pt x="48" y="59"/>
                      <a:pt x="50" y="58"/>
                      <a:pt x="52" y="58"/>
                    </a:cubicBezTo>
                    <a:cubicBezTo>
                      <a:pt x="53" y="58"/>
                      <a:pt x="56" y="56"/>
                      <a:pt x="56" y="54"/>
                    </a:cubicBezTo>
                    <a:cubicBezTo>
                      <a:pt x="57" y="53"/>
                      <a:pt x="51" y="49"/>
                      <a:pt x="51" y="48"/>
                    </a:cubicBezTo>
                    <a:cubicBezTo>
                      <a:pt x="51" y="46"/>
                      <a:pt x="58" y="41"/>
                      <a:pt x="60" y="38"/>
                    </a:cubicBezTo>
                    <a:cubicBezTo>
                      <a:pt x="62" y="36"/>
                      <a:pt x="70" y="30"/>
                      <a:pt x="76" y="30"/>
                    </a:cubicBezTo>
                    <a:cubicBezTo>
                      <a:pt x="82" y="30"/>
                      <a:pt x="92" y="30"/>
                      <a:pt x="94" y="31"/>
                    </a:cubicBezTo>
                    <a:cubicBezTo>
                      <a:pt x="95" y="32"/>
                      <a:pt x="96" y="35"/>
                      <a:pt x="99" y="34"/>
                    </a:cubicBezTo>
                    <a:cubicBezTo>
                      <a:pt x="101" y="34"/>
                      <a:pt x="110" y="30"/>
                      <a:pt x="112" y="29"/>
                    </a:cubicBezTo>
                    <a:cubicBezTo>
                      <a:pt x="114" y="29"/>
                      <a:pt x="126" y="28"/>
                      <a:pt x="129" y="28"/>
                    </a:cubicBezTo>
                    <a:cubicBezTo>
                      <a:pt x="132" y="28"/>
                      <a:pt x="144" y="28"/>
                      <a:pt x="147" y="29"/>
                    </a:cubicBezTo>
                    <a:cubicBezTo>
                      <a:pt x="149" y="30"/>
                      <a:pt x="147" y="37"/>
                      <a:pt x="148" y="40"/>
                    </a:cubicBezTo>
                    <a:cubicBezTo>
                      <a:pt x="148" y="42"/>
                      <a:pt x="153" y="40"/>
                      <a:pt x="153" y="40"/>
                    </a:cubicBezTo>
                    <a:cubicBezTo>
                      <a:pt x="153" y="40"/>
                      <a:pt x="160" y="52"/>
                      <a:pt x="160" y="54"/>
                    </a:cubicBezTo>
                    <a:cubicBezTo>
                      <a:pt x="160" y="57"/>
                      <a:pt x="160" y="62"/>
                      <a:pt x="157" y="62"/>
                    </a:cubicBezTo>
                    <a:cubicBezTo>
                      <a:pt x="154" y="62"/>
                      <a:pt x="151" y="64"/>
                      <a:pt x="150" y="64"/>
                    </a:cubicBezTo>
                    <a:cubicBezTo>
                      <a:pt x="149" y="64"/>
                      <a:pt x="150" y="73"/>
                      <a:pt x="152" y="74"/>
                    </a:cubicBezTo>
                    <a:cubicBezTo>
                      <a:pt x="155" y="75"/>
                      <a:pt x="158" y="72"/>
                      <a:pt x="159" y="74"/>
                    </a:cubicBezTo>
                    <a:cubicBezTo>
                      <a:pt x="160" y="75"/>
                      <a:pt x="163" y="83"/>
                      <a:pt x="166" y="83"/>
                    </a:cubicBezTo>
                    <a:cubicBezTo>
                      <a:pt x="170" y="83"/>
                      <a:pt x="174" y="80"/>
                      <a:pt x="175" y="78"/>
                    </a:cubicBezTo>
                    <a:cubicBezTo>
                      <a:pt x="175" y="76"/>
                      <a:pt x="177" y="65"/>
                      <a:pt x="177" y="63"/>
                    </a:cubicBezTo>
                    <a:cubicBezTo>
                      <a:pt x="177" y="61"/>
                      <a:pt x="169" y="61"/>
                      <a:pt x="168" y="61"/>
                    </a:cubicBezTo>
                    <a:cubicBezTo>
                      <a:pt x="168" y="61"/>
                      <a:pt x="169" y="51"/>
                      <a:pt x="171" y="49"/>
                    </a:cubicBezTo>
                    <a:cubicBezTo>
                      <a:pt x="173" y="46"/>
                      <a:pt x="178" y="45"/>
                      <a:pt x="180" y="47"/>
                    </a:cubicBezTo>
                    <a:cubicBezTo>
                      <a:pt x="182" y="49"/>
                      <a:pt x="183" y="53"/>
                      <a:pt x="188" y="55"/>
                    </a:cubicBezTo>
                    <a:cubicBezTo>
                      <a:pt x="192" y="57"/>
                      <a:pt x="198" y="58"/>
                      <a:pt x="200" y="59"/>
                    </a:cubicBezTo>
                    <a:cubicBezTo>
                      <a:pt x="201" y="61"/>
                      <a:pt x="199" y="65"/>
                      <a:pt x="199" y="65"/>
                    </a:cubicBezTo>
                    <a:cubicBezTo>
                      <a:pt x="200" y="66"/>
                      <a:pt x="200" y="66"/>
                      <a:pt x="200" y="66"/>
                    </a:cubicBezTo>
                    <a:cubicBezTo>
                      <a:pt x="200" y="66"/>
                      <a:pt x="204" y="64"/>
                      <a:pt x="204" y="62"/>
                    </a:cubicBezTo>
                    <a:cubicBezTo>
                      <a:pt x="204" y="59"/>
                      <a:pt x="195" y="38"/>
                      <a:pt x="195" y="37"/>
                    </a:cubicBezTo>
                    <a:cubicBezTo>
                      <a:pt x="195" y="34"/>
                      <a:pt x="207" y="3"/>
                      <a:pt x="209" y="2"/>
                    </a:cubicBezTo>
                    <a:cubicBezTo>
                      <a:pt x="210" y="0"/>
                      <a:pt x="214" y="0"/>
                      <a:pt x="215" y="0"/>
                    </a:cubicBezTo>
                    <a:cubicBezTo>
                      <a:pt x="217" y="0"/>
                      <a:pt x="219" y="6"/>
                      <a:pt x="221" y="6"/>
                    </a:cubicBezTo>
                    <a:cubicBezTo>
                      <a:pt x="222" y="6"/>
                      <a:pt x="231" y="11"/>
                      <a:pt x="235" y="11"/>
                    </a:cubicBezTo>
                    <a:cubicBezTo>
                      <a:pt x="238" y="11"/>
                      <a:pt x="247" y="10"/>
                      <a:pt x="251" y="10"/>
                    </a:cubicBezTo>
                    <a:cubicBezTo>
                      <a:pt x="253" y="10"/>
                      <a:pt x="260" y="2"/>
                      <a:pt x="260" y="2"/>
                    </a:cubicBezTo>
                    <a:cubicBezTo>
                      <a:pt x="278" y="2"/>
                      <a:pt x="278" y="2"/>
                      <a:pt x="278" y="2"/>
                    </a:cubicBezTo>
                    <a:cubicBezTo>
                      <a:pt x="278" y="2"/>
                      <a:pt x="282" y="2"/>
                      <a:pt x="286" y="4"/>
                    </a:cubicBezTo>
                    <a:cubicBezTo>
                      <a:pt x="291" y="6"/>
                      <a:pt x="292" y="17"/>
                      <a:pt x="295" y="25"/>
                    </a:cubicBezTo>
                    <a:cubicBezTo>
                      <a:pt x="299" y="34"/>
                      <a:pt x="298" y="35"/>
                      <a:pt x="301" y="43"/>
                    </a:cubicBezTo>
                    <a:cubicBezTo>
                      <a:pt x="304" y="52"/>
                      <a:pt x="315" y="57"/>
                      <a:pt x="320" y="59"/>
                    </a:cubicBezTo>
                    <a:cubicBezTo>
                      <a:pt x="324" y="61"/>
                      <a:pt x="325" y="62"/>
                      <a:pt x="325" y="65"/>
                    </a:cubicBezTo>
                    <a:cubicBezTo>
                      <a:pt x="325" y="68"/>
                      <a:pt x="332" y="81"/>
                      <a:pt x="338" y="85"/>
                    </a:cubicBezTo>
                    <a:cubicBezTo>
                      <a:pt x="344" y="89"/>
                      <a:pt x="353" y="82"/>
                      <a:pt x="356" y="81"/>
                    </a:cubicBezTo>
                    <a:cubicBezTo>
                      <a:pt x="359" y="79"/>
                      <a:pt x="365" y="87"/>
                      <a:pt x="370" y="89"/>
                    </a:cubicBezTo>
                    <a:cubicBezTo>
                      <a:pt x="376" y="91"/>
                      <a:pt x="379" y="83"/>
                      <a:pt x="382" y="83"/>
                    </a:cubicBezTo>
                    <a:cubicBezTo>
                      <a:pt x="386" y="83"/>
                      <a:pt x="396" y="87"/>
                      <a:pt x="401" y="90"/>
                    </a:cubicBezTo>
                    <a:cubicBezTo>
                      <a:pt x="403" y="92"/>
                      <a:pt x="409" y="92"/>
                      <a:pt x="414" y="91"/>
                    </a:cubicBezTo>
                    <a:cubicBezTo>
                      <a:pt x="417" y="91"/>
                      <a:pt x="420" y="90"/>
                      <a:pt x="423" y="91"/>
                    </a:cubicBezTo>
                    <a:cubicBezTo>
                      <a:pt x="428" y="92"/>
                      <a:pt x="426" y="101"/>
                      <a:pt x="427" y="104"/>
                    </a:cubicBezTo>
                    <a:cubicBezTo>
                      <a:pt x="428" y="107"/>
                      <a:pt x="437" y="111"/>
                      <a:pt x="441" y="114"/>
                    </a:cubicBezTo>
                    <a:cubicBezTo>
                      <a:pt x="446" y="117"/>
                      <a:pt x="455" y="128"/>
                      <a:pt x="459" y="131"/>
                    </a:cubicBezTo>
                    <a:cubicBezTo>
                      <a:pt x="463" y="133"/>
                      <a:pt x="466" y="126"/>
                      <a:pt x="473" y="130"/>
                    </a:cubicBezTo>
                    <a:cubicBezTo>
                      <a:pt x="479" y="133"/>
                      <a:pt x="480" y="143"/>
                      <a:pt x="485" y="147"/>
                    </a:cubicBezTo>
                    <a:cubicBezTo>
                      <a:pt x="490" y="151"/>
                      <a:pt x="496" y="142"/>
                      <a:pt x="501" y="144"/>
                    </a:cubicBezTo>
                    <a:cubicBezTo>
                      <a:pt x="505" y="145"/>
                      <a:pt x="516" y="150"/>
                      <a:pt x="518" y="151"/>
                    </a:cubicBezTo>
                    <a:cubicBezTo>
                      <a:pt x="518" y="151"/>
                      <a:pt x="510" y="161"/>
                      <a:pt x="506" y="166"/>
                    </a:cubicBezTo>
                    <a:cubicBezTo>
                      <a:pt x="502" y="170"/>
                      <a:pt x="487" y="176"/>
                      <a:pt x="484" y="177"/>
                    </a:cubicBezTo>
                    <a:cubicBezTo>
                      <a:pt x="481" y="179"/>
                      <a:pt x="462" y="173"/>
                      <a:pt x="457" y="173"/>
                    </a:cubicBezTo>
                    <a:cubicBezTo>
                      <a:pt x="452" y="173"/>
                      <a:pt x="451" y="183"/>
                      <a:pt x="447" y="183"/>
                    </a:cubicBezTo>
                    <a:cubicBezTo>
                      <a:pt x="443" y="183"/>
                      <a:pt x="430" y="181"/>
                      <a:pt x="428" y="186"/>
                    </a:cubicBezTo>
                    <a:cubicBezTo>
                      <a:pt x="426" y="190"/>
                      <a:pt x="431" y="203"/>
                      <a:pt x="435" y="208"/>
                    </a:cubicBezTo>
                    <a:cubicBezTo>
                      <a:pt x="439" y="212"/>
                      <a:pt x="449" y="232"/>
                      <a:pt x="450" y="235"/>
                    </a:cubicBezTo>
                    <a:cubicBezTo>
                      <a:pt x="452" y="239"/>
                      <a:pt x="445" y="243"/>
                      <a:pt x="445" y="248"/>
                    </a:cubicBezTo>
                    <a:cubicBezTo>
                      <a:pt x="446" y="252"/>
                      <a:pt x="455" y="257"/>
                      <a:pt x="458" y="261"/>
                    </a:cubicBezTo>
                    <a:cubicBezTo>
                      <a:pt x="462" y="266"/>
                      <a:pt x="454" y="275"/>
                      <a:pt x="454" y="278"/>
                    </a:cubicBezTo>
                    <a:cubicBezTo>
                      <a:pt x="453" y="281"/>
                      <a:pt x="458" y="297"/>
                      <a:pt x="458" y="301"/>
                    </a:cubicBezTo>
                    <a:cubicBezTo>
                      <a:pt x="458" y="306"/>
                      <a:pt x="450" y="319"/>
                      <a:pt x="448" y="319"/>
                    </a:cubicBezTo>
                    <a:cubicBezTo>
                      <a:pt x="446" y="319"/>
                      <a:pt x="411" y="323"/>
                      <a:pt x="411" y="323"/>
                    </a:cubicBezTo>
                    <a:cubicBezTo>
                      <a:pt x="411" y="323"/>
                      <a:pt x="414" y="341"/>
                      <a:pt x="415" y="343"/>
                    </a:cubicBezTo>
                    <a:cubicBezTo>
                      <a:pt x="416" y="346"/>
                      <a:pt x="410" y="355"/>
                      <a:pt x="407" y="357"/>
                    </a:cubicBezTo>
                    <a:cubicBezTo>
                      <a:pt x="405" y="360"/>
                      <a:pt x="409" y="370"/>
                      <a:pt x="413" y="373"/>
                    </a:cubicBezTo>
                    <a:cubicBezTo>
                      <a:pt x="416" y="377"/>
                      <a:pt x="420" y="392"/>
                      <a:pt x="420" y="392"/>
                    </a:cubicBezTo>
                    <a:cubicBezTo>
                      <a:pt x="420" y="392"/>
                      <a:pt x="406" y="405"/>
                      <a:pt x="403" y="406"/>
                    </a:cubicBezTo>
                    <a:cubicBezTo>
                      <a:pt x="401" y="408"/>
                      <a:pt x="392" y="400"/>
                      <a:pt x="387" y="400"/>
                    </a:cubicBezTo>
                    <a:cubicBezTo>
                      <a:pt x="382" y="400"/>
                      <a:pt x="382" y="411"/>
                      <a:pt x="378" y="414"/>
                    </a:cubicBezTo>
                    <a:cubicBezTo>
                      <a:pt x="374" y="417"/>
                      <a:pt x="365" y="427"/>
                      <a:pt x="357" y="428"/>
                    </a:cubicBezTo>
                    <a:cubicBezTo>
                      <a:pt x="351" y="428"/>
                      <a:pt x="343" y="433"/>
                      <a:pt x="339" y="438"/>
                    </a:cubicBezTo>
                    <a:cubicBezTo>
                      <a:pt x="339" y="438"/>
                      <a:pt x="339" y="438"/>
                      <a:pt x="339" y="438"/>
                    </a:cubicBezTo>
                    <a:cubicBezTo>
                      <a:pt x="338" y="436"/>
                      <a:pt x="337" y="434"/>
                      <a:pt x="337" y="433"/>
                    </a:cubicBezTo>
                    <a:cubicBezTo>
                      <a:pt x="336" y="429"/>
                      <a:pt x="321" y="438"/>
                      <a:pt x="317" y="438"/>
                    </a:cubicBezTo>
                    <a:cubicBezTo>
                      <a:pt x="314" y="438"/>
                      <a:pt x="319" y="447"/>
                      <a:pt x="319" y="450"/>
                    </a:cubicBezTo>
                    <a:cubicBezTo>
                      <a:pt x="319" y="452"/>
                      <a:pt x="309" y="455"/>
                      <a:pt x="307" y="455"/>
                    </a:cubicBezTo>
                    <a:cubicBezTo>
                      <a:pt x="305" y="455"/>
                      <a:pt x="294" y="443"/>
                      <a:pt x="292" y="441"/>
                    </a:cubicBezTo>
                    <a:cubicBezTo>
                      <a:pt x="289" y="439"/>
                      <a:pt x="304" y="426"/>
                      <a:pt x="304" y="426"/>
                    </a:cubicBezTo>
                    <a:cubicBezTo>
                      <a:pt x="304" y="426"/>
                      <a:pt x="303" y="411"/>
                      <a:pt x="302" y="409"/>
                    </a:cubicBezTo>
                    <a:cubicBezTo>
                      <a:pt x="301" y="407"/>
                      <a:pt x="312" y="405"/>
                      <a:pt x="314" y="402"/>
                    </a:cubicBezTo>
                    <a:cubicBezTo>
                      <a:pt x="315" y="399"/>
                      <a:pt x="300" y="389"/>
                      <a:pt x="297" y="389"/>
                    </a:cubicBezTo>
                    <a:cubicBezTo>
                      <a:pt x="294" y="389"/>
                      <a:pt x="279" y="384"/>
                      <a:pt x="279" y="384"/>
                    </a:cubicBezTo>
                    <a:cubicBezTo>
                      <a:pt x="280" y="382"/>
                      <a:pt x="280" y="381"/>
                      <a:pt x="281" y="380"/>
                    </a:cubicBezTo>
                    <a:cubicBezTo>
                      <a:pt x="282" y="376"/>
                      <a:pt x="287" y="351"/>
                      <a:pt x="287" y="351"/>
                    </a:cubicBezTo>
                    <a:cubicBezTo>
                      <a:pt x="271" y="349"/>
                      <a:pt x="271" y="349"/>
                      <a:pt x="271" y="349"/>
                    </a:cubicBezTo>
                    <a:cubicBezTo>
                      <a:pt x="271" y="349"/>
                      <a:pt x="263" y="334"/>
                      <a:pt x="261" y="330"/>
                    </a:cubicBezTo>
                    <a:cubicBezTo>
                      <a:pt x="258" y="327"/>
                      <a:pt x="255" y="306"/>
                      <a:pt x="255" y="304"/>
                    </a:cubicBezTo>
                    <a:cubicBezTo>
                      <a:pt x="255" y="301"/>
                      <a:pt x="241" y="301"/>
                      <a:pt x="241" y="301"/>
                    </a:cubicBezTo>
                    <a:cubicBezTo>
                      <a:pt x="241" y="301"/>
                      <a:pt x="241" y="276"/>
                      <a:pt x="241" y="274"/>
                    </a:cubicBezTo>
                    <a:cubicBezTo>
                      <a:pt x="241" y="272"/>
                      <a:pt x="247" y="270"/>
                      <a:pt x="249" y="267"/>
                    </a:cubicBezTo>
                    <a:cubicBezTo>
                      <a:pt x="252" y="264"/>
                      <a:pt x="259" y="248"/>
                      <a:pt x="259" y="248"/>
                    </a:cubicBezTo>
                    <a:cubicBezTo>
                      <a:pt x="245" y="239"/>
                      <a:pt x="245" y="239"/>
                      <a:pt x="245" y="239"/>
                    </a:cubicBezTo>
                    <a:cubicBezTo>
                      <a:pt x="245" y="239"/>
                      <a:pt x="236" y="254"/>
                      <a:pt x="233" y="256"/>
                    </a:cubicBezTo>
                    <a:cubicBezTo>
                      <a:pt x="230" y="258"/>
                      <a:pt x="216" y="257"/>
                      <a:pt x="214" y="257"/>
                    </a:cubicBezTo>
                    <a:cubicBezTo>
                      <a:pt x="212" y="257"/>
                      <a:pt x="208" y="237"/>
                      <a:pt x="205" y="235"/>
                    </a:cubicBezTo>
                    <a:cubicBezTo>
                      <a:pt x="203" y="234"/>
                      <a:pt x="168" y="247"/>
                      <a:pt x="168" y="247"/>
                    </a:cubicBezTo>
                    <a:cubicBezTo>
                      <a:pt x="169" y="259"/>
                      <a:pt x="169" y="259"/>
                      <a:pt x="169" y="259"/>
                    </a:cubicBezTo>
                    <a:cubicBezTo>
                      <a:pt x="169" y="259"/>
                      <a:pt x="183" y="265"/>
                      <a:pt x="183" y="272"/>
                    </a:cubicBezTo>
                    <a:cubicBezTo>
                      <a:pt x="183" y="279"/>
                      <a:pt x="185" y="297"/>
                      <a:pt x="185" y="297"/>
                    </a:cubicBezTo>
                    <a:cubicBezTo>
                      <a:pt x="185" y="297"/>
                      <a:pt x="179" y="304"/>
                      <a:pt x="174" y="304"/>
                    </a:cubicBezTo>
                    <a:cubicBezTo>
                      <a:pt x="169" y="304"/>
                      <a:pt x="162" y="300"/>
                      <a:pt x="159" y="302"/>
                    </a:cubicBezTo>
                    <a:cubicBezTo>
                      <a:pt x="156" y="304"/>
                      <a:pt x="134" y="313"/>
                      <a:pt x="132" y="315"/>
                    </a:cubicBezTo>
                    <a:cubicBezTo>
                      <a:pt x="130" y="317"/>
                      <a:pt x="122" y="303"/>
                      <a:pt x="122" y="303"/>
                    </a:cubicBezTo>
                    <a:cubicBezTo>
                      <a:pt x="132" y="270"/>
                      <a:pt x="132" y="270"/>
                      <a:pt x="132" y="270"/>
                    </a:cubicBezTo>
                    <a:cubicBezTo>
                      <a:pt x="126" y="254"/>
                      <a:pt x="126" y="254"/>
                      <a:pt x="126" y="254"/>
                    </a:cubicBezTo>
                    <a:cubicBezTo>
                      <a:pt x="96" y="241"/>
                      <a:pt x="96" y="241"/>
                      <a:pt x="96" y="241"/>
                    </a:cubicBezTo>
                    <a:cubicBezTo>
                      <a:pt x="96" y="241"/>
                      <a:pt x="93" y="257"/>
                      <a:pt x="92" y="259"/>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solidFill>
                    <a:srgbClr val="FF6600"/>
                  </a:solidFill>
                </a:endParaRPr>
              </a:p>
            </p:txBody>
          </p:sp>
          <p:sp>
            <p:nvSpPr>
              <p:cNvPr id="63" name="Freeform 73"/>
              <p:cNvSpPr>
                <a:spLocks/>
              </p:cNvSpPr>
              <p:nvPr/>
            </p:nvSpPr>
            <p:spPr bwMode="auto">
              <a:xfrm>
                <a:off x="2097" y="1413"/>
                <a:ext cx="53" cy="32"/>
              </a:xfrm>
              <a:custGeom>
                <a:avLst/>
                <a:gdLst>
                  <a:gd name="T0" fmla="*/ 13 w 26"/>
                  <a:gd name="T1" fmla="*/ 14 h 16"/>
                  <a:gd name="T2" fmla="*/ 6 w 26"/>
                  <a:gd name="T3" fmla="*/ 13 h 16"/>
                  <a:gd name="T4" fmla="*/ 3 w 26"/>
                  <a:gd name="T5" fmla="*/ 5 h 16"/>
                  <a:gd name="T6" fmla="*/ 18 w 26"/>
                  <a:gd name="T7" fmla="*/ 0 h 16"/>
                  <a:gd name="T8" fmla="*/ 25 w 26"/>
                  <a:gd name="T9" fmla="*/ 3 h 16"/>
                  <a:gd name="T10" fmla="*/ 23 w 26"/>
                  <a:gd name="T11" fmla="*/ 7 h 16"/>
                  <a:gd name="T12" fmla="*/ 17 w 26"/>
                  <a:gd name="T13" fmla="*/ 6 h 16"/>
                  <a:gd name="T14" fmla="*/ 12 w 26"/>
                  <a:gd name="T15" fmla="*/ 10 h 16"/>
                  <a:gd name="T16" fmla="*/ 13 w 26"/>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6">
                    <a:moveTo>
                      <a:pt x="13" y="14"/>
                    </a:moveTo>
                    <a:cubicBezTo>
                      <a:pt x="11" y="16"/>
                      <a:pt x="8" y="15"/>
                      <a:pt x="6" y="13"/>
                    </a:cubicBezTo>
                    <a:cubicBezTo>
                      <a:pt x="4" y="10"/>
                      <a:pt x="0" y="7"/>
                      <a:pt x="3" y="5"/>
                    </a:cubicBezTo>
                    <a:cubicBezTo>
                      <a:pt x="6" y="3"/>
                      <a:pt x="15" y="0"/>
                      <a:pt x="18" y="0"/>
                    </a:cubicBezTo>
                    <a:cubicBezTo>
                      <a:pt x="20" y="0"/>
                      <a:pt x="23" y="1"/>
                      <a:pt x="25" y="3"/>
                    </a:cubicBezTo>
                    <a:cubicBezTo>
                      <a:pt x="26" y="4"/>
                      <a:pt x="25" y="7"/>
                      <a:pt x="23" y="7"/>
                    </a:cubicBezTo>
                    <a:cubicBezTo>
                      <a:pt x="22" y="7"/>
                      <a:pt x="19" y="6"/>
                      <a:pt x="17" y="6"/>
                    </a:cubicBezTo>
                    <a:cubicBezTo>
                      <a:pt x="15" y="7"/>
                      <a:pt x="12" y="10"/>
                      <a:pt x="12" y="10"/>
                    </a:cubicBezTo>
                    <a:cubicBezTo>
                      <a:pt x="12" y="11"/>
                      <a:pt x="14" y="13"/>
                      <a:pt x="13" y="14"/>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64" name="Freeform 74"/>
              <p:cNvSpPr>
                <a:spLocks/>
              </p:cNvSpPr>
              <p:nvPr/>
            </p:nvSpPr>
            <p:spPr bwMode="auto">
              <a:xfrm>
                <a:off x="2205" y="1372"/>
                <a:ext cx="66" cy="24"/>
              </a:xfrm>
              <a:custGeom>
                <a:avLst/>
                <a:gdLst>
                  <a:gd name="T0" fmla="*/ 1 w 33"/>
                  <a:gd name="T1" fmla="*/ 7 h 12"/>
                  <a:gd name="T2" fmla="*/ 5 w 33"/>
                  <a:gd name="T3" fmla="*/ 11 h 12"/>
                  <a:gd name="T4" fmla="*/ 16 w 33"/>
                  <a:gd name="T5" fmla="*/ 7 h 12"/>
                  <a:gd name="T6" fmla="*/ 29 w 33"/>
                  <a:gd name="T7" fmla="*/ 6 h 12"/>
                  <a:gd name="T8" fmla="*/ 33 w 33"/>
                  <a:gd name="T9" fmla="*/ 3 h 12"/>
                  <a:gd name="T10" fmla="*/ 27 w 33"/>
                  <a:gd name="T11" fmla="*/ 1 h 12"/>
                  <a:gd name="T12" fmla="*/ 15 w 33"/>
                  <a:gd name="T13" fmla="*/ 0 h 12"/>
                  <a:gd name="T14" fmla="*/ 4 w 33"/>
                  <a:gd name="T15" fmla="*/ 2 h 12"/>
                  <a:gd name="T16" fmla="*/ 1 w 33"/>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2">
                    <a:moveTo>
                      <a:pt x="1" y="7"/>
                    </a:moveTo>
                    <a:cubicBezTo>
                      <a:pt x="1" y="9"/>
                      <a:pt x="4" y="12"/>
                      <a:pt x="5" y="11"/>
                    </a:cubicBezTo>
                    <a:cubicBezTo>
                      <a:pt x="6" y="9"/>
                      <a:pt x="13" y="8"/>
                      <a:pt x="16" y="7"/>
                    </a:cubicBezTo>
                    <a:cubicBezTo>
                      <a:pt x="19" y="7"/>
                      <a:pt x="27" y="6"/>
                      <a:pt x="29" y="6"/>
                    </a:cubicBezTo>
                    <a:cubicBezTo>
                      <a:pt x="32" y="6"/>
                      <a:pt x="33" y="4"/>
                      <a:pt x="33" y="3"/>
                    </a:cubicBezTo>
                    <a:cubicBezTo>
                      <a:pt x="33" y="1"/>
                      <a:pt x="31" y="2"/>
                      <a:pt x="27" y="1"/>
                    </a:cubicBezTo>
                    <a:cubicBezTo>
                      <a:pt x="23" y="0"/>
                      <a:pt x="18" y="0"/>
                      <a:pt x="15" y="0"/>
                    </a:cubicBezTo>
                    <a:cubicBezTo>
                      <a:pt x="12" y="0"/>
                      <a:pt x="6" y="1"/>
                      <a:pt x="4" y="2"/>
                    </a:cubicBezTo>
                    <a:cubicBezTo>
                      <a:pt x="2" y="2"/>
                      <a:pt x="0" y="3"/>
                      <a:pt x="1" y="7"/>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65" name="Freeform 75"/>
              <p:cNvSpPr>
                <a:spLocks/>
              </p:cNvSpPr>
              <p:nvPr/>
            </p:nvSpPr>
            <p:spPr bwMode="auto">
              <a:xfrm>
                <a:off x="2296" y="1364"/>
                <a:ext cx="69" cy="22"/>
              </a:xfrm>
              <a:custGeom>
                <a:avLst/>
                <a:gdLst>
                  <a:gd name="T0" fmla="*/ 2 w 34"/>
                  <a:gd name="T1" fmla="*/ 11 h 11"/>
                  <a:gd name="T2" fmla="*/ 7 w 34"/>
                  <a:gd name="T3" fmla="*/ 11 h 11"/>
                  <a:gd name="T4" fmla="*/ 10 w 34"/>
                  <a:gd name="T5" fmla="*/ 7 h 11"/>
                  <a:gd name="T6" fmla="*/ 23 w 34"/>
                  <a:gd name="T7" fmla="*/ 6 h 11"/>
                  <a:gd name="T8" fmla="*/ 33 w 34"/>
                  <a:gd name="T9" fmla="*/ 6 h 11"/>
                  <a:gd name="T10" fmla="*/ 33 w 34"/>
                  <a:gd name="T11" fmla="*/ 2 h 11"/>
                  <a:gd name="T12" fmla="*/ 15 w 34"/>
                  <a:gd name="T13" fmla="*/ 0 h 11"/>
                  <a:gd name="T14" fmla="*/ 2 w 34"/>
                  <a:gd name="T15" fmla="*/ 2 h 11"/>
                  <a:gd name="T16" fmla="*/ 0 w 34"/>
                  <a:gd name="T17" fmla="*/ 8 h 11"/>
                  <a:gd name="T18" fmla="*/ 2 w 34"/>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1">
                    <a:moveTo>
                      <a:pt x="2" y="11"/>
                    </a:moveTo>
                    <a:cubicBezTo>
                      <a:pt x="5" y="9"/>
                      <a:pt x="6" y="11"/>
                      <a:pt x="7" y="11"/>
                    </a:cubicBezTo>
                    <a:cubicBezTo>
                      <a:pt x="8" y="11"/>
                      <a:pt x="10" y="7"/>
                      <a:pt x="10" y="7"/>
                    </a:cubicBezTo>
                    <a:cubicBezTo>
                      <a:pt x="10" y="6"/>
                      <a:pt x="19" y="5"/>
                      <a:pt x="23" y="6"/>
                    </a:cubicBezTo>
                    <a:cubicBezTo>
                      <a:pt x="28" y="6"/>
                      <a:pt x="33" y="7"/>
                      <a:pt x="33" y="6"/>
                    </a:cubicBezTo>
                    <a:cubicBezTo>
                      <a:pt x="33" y="6"/>
                      <a:pt x="34" y="3"/>
                      <a:pt x="33" y="2"/>
                    </a:cubicBezTo>
                    <a:cubicBezTo>
                      <a:pt x="31" y="1"/>
                      <a:pt x="20" y="0"/>
                      <a:pt x="15" y="0"/>
                    </a:cubicBezTo>
                    <a:cubicBezTo>
                      <a:pt x="11" y="0"/>
                      <a:pt x="3" y="0"/>
                      <a:pt x="2" y="2"/>
                    </a:cubicBezTo>
                    <a:cubicBezTo>
                      <a:pt x="1" y="3"/>
                      <a:pt x="0" y="7"/>
                      <a:pt x="0" y="8"/>
                    </a:cubicBezTo>
                    <a:cubicBezTo>
                      <a:pt x="0" y="9"/>
                      <a:pt x="1" y="11"/>
                      <a:pt x="2" y="11"/>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sp>
            <p:nvSpPr>
              <p:cNvPr id="66" name="Freeform 76"/>
              <p:cNvSpPr>
                <a:spLocks/>
              </p:cNvSpPr>
              <p:nvPr/>
            </p:nvSpPr>
            <p:spPr bwMode="auto">
              <a:xfrm>
                <a:off x="2146" y="1386"/>
                <a:ext cx="40" cy="16"/>
              </a:xfrm>
              <a:custGeom>
                <a:avLst/>
                <a:gdLst>
                  <a:gd name="T0" fmla="*/ 1 w 20"/>
                  <a:gd name="T1" fmla="*/ 4 h 8"/>
                  <a:gd name="T2" fmla="*/ 12 w 20"/>
                  <a:gd name="T3" fmla="*/ 8 h 8"/>
                  <a:gd name="T4" fmla="*/ 20 w 20"/>
                  <a:gd name="T5" fmla="*/ 3 h 8"/>
                  <a:gd name="T6" fmla="*/ 1 w 20"/>
                  <a:gd name="T7" fmla="*/ 4 h 8"/>
                </a:gdLst>
                <a:ahLst/>
                <a:cxnLst>
                  <a:cxn ang="0">
                    <a:pos x="T0" y="T1"/>
                  </a:cxn>
                  <a:cxn ang="0">
                    <a:pos x="T2" y="T3"/>
                  </a:cxn>
                  <a:cxn ang="0">
                    <a:pos x="T4" y="T5"/>
                  </a:cxn>
                  <a:cxn ang="0">
                    <a:pos x="T6" y="T7"/>
                  </a:cxn>
                </a:cxnLst>
                <a:rect l="0" t="0" r="r" b="b"/>
                <a:pathLst>
                  <a:path w="20" h="8">
                    <a:moveTo>
                      <a:pt x="1" y="4"/>
                    </a:moveTo>
                    <a:cubicBezTo>
                      <a:pt x="0" y="7"/>
                      <a:pt x="8" y="8"/>
                      <a:pt x="12" y="8"/>
                    </a:cubicBezTo>
                    <a:cubicBezTo>
                      <a:pt x="16" y="8"/>
                      <a:pt x="20" y="5"/>
                      <a:pt x="20" y="3"/>
                    </a:cubicBezTo>
                    <a:cubicBezTo>
                      <a:pt x="20" y="0"/>
                      <a:pt x="2" y="1"/>
                      <a:pt x="1" y="4"/>
                    </a:cubicBezTo>
                    <a:close/>
                  </a:path>
                </a:pathLst>
              </a:custGeom>
              <a:grpFill/>
              <a:ln w="12700" cap="flat" cmpd="sng">
                <a:solidFill>
                  <a:srgbClr val="3897AA">
                    <a:alpha val="30000"/>
                  </a:srgbClr>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de-DE"/>
              </a:p>
            </p:txBody>
          </p:sp>
        </p:grpSp>
        <p:grpSp>
          <p:nvGrpSpPr>
            <p:cNvPr id="59" name="Group 77"/>
            <p:cNvGrpSpPr>
              <a:grpSpLocks/>
            </p:cNvGrpSpPr>
            <p:nvPr/>
          </p:nvGrpSpPr>
          <p:grpSpPr bwMode="auto">
            <a:xfrm>
              <a:off x="3836" y="1665"/>
              <a:ext cx="103" cy="208"/>
              <a:chOff x="3836" y="1665"/>
              <a:chExt cx="103" cy="208"/>
            </a:xfrm>
            <a:grpFill/>
          </p:grpSpPr>
          <p:sp>
            <p:nvSpPr>
              <p:cNvPr id="60" name="Freeform 78"/>
              <p:cNvSpPr>
                <a:spLocks/>
              </p:cNvSpPr>
              <p:nvPr/>
            </p:nvSpPr>
            <p:spPr bwMode="gray">
              <a:xfrm>
                <a:off x="3836" y="1796"/>
                <a:ext cx="103" cy="77"/>
              </a:xfrm>
              <a:custGeom>
                <a:avLst/>
                <a:gdLst>
                  <a:gd name="T0" fmla="*/ 3 w 103"/>
                  <a:gd name="T1" fmla="*/ 1 h 77"/>
                  <a:gd name="T2" fmla="*/ 24 w 103"/>
                  <a:gd name="T3" fmla="*/ 18 h 77"/>
                  <a:gd name="T4" fmla="*/ 27 w 103"/>
                  <a:gd name="T5" fmla="*/ 28 h 77"/>
                  <a:gd name="T6" fmla="*/ 33 w 103"/>
                  <a:gd name="T7" fmla="*/ 36 h 77"/>
                  <a:gd name="T8" fmla="*/ 48 w 103"/>
                  <a:gd name="T9" fmla="*/ 51 h 77"/>
                  <a:gd name="T10" fmla="*/ 60 w 103"/>
                  <a:gd name="T11" fmla="*/ 67 h 77"/>
                  <a:gd name="T12" fmla="*/ 103 w 103"/>
                  <a:gd name="T13" fmla="*/ 70 h 77"/>
                  <a:gd name="T14" fmla="*/ 99 w 103"/>
                  <a:gd name="T15" fmla="*/ 51 h 77"/>
                  <a:gd name="T16" fmla="*/ 81 w 103"/>
                  <a:gd name="T17" fmla="*/ 31 h 77"/>
                  <a:gd name="T18" fmla="*/ 58 w 103"/>
                  <a:gd name="T19" fmla="*/ 21 h 77"/>
                  <a:gd name="T20" fmla="*/ 31 w 103"/>
                  <a:gd name="T21" fmla="*/ 12 h 77"/>
                  <a:gd name="T22" fmla="*/ 3 w 103"/>
                  <a:gd name="T23"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77">
                    <a:moveTo>
                      <a:pt x="3" y="1"/>
                    </a:moveTo>
                    <a:cubicBezTo>
                      <a:pt x="18" y="32"/>
                      <a:pt x="0" y="5"/>
                      <a:pt x="24" y="18"/>
                    </a:cubicBezTo>
                    <a:cubicBezTo>
                      <a:pt x="27" y="20"/>
                      <a:pt x="25" y="25"/>
                      <a:pt x="27" y="28"/>
                    </a:cubicBezTo>
                    <a:cubicBezTo>
                      <a:pt x="30" y="42"/>
                      <a:pt x="25" y="24"/>
                      <a:pt x="33" y="36"/>
                    </a:cubicBezTo>
                    <a:cubicBezTo>
                      <a:pt x="39" y="46"/>
                      <a:pt x="34" y="47"/>
                      <a:pt x="48" y="51"/>
                    </a:cubicBezTo>
                    <a:cubicBezTo>
                      <a:pt x="49" y="66"/>
                      <a:pt x="48" y="65"/>
                      <a:pt x="60" y="67"/>
                    </a:cubicBezTo>
                    <a:cubicBezTo>
                      <a:pt x="74" y="77"/>
                      <a:pt x="81" y="71"/>
                      <a:pt x="103" y="70"/>
                    </a:cubicBezTo>
                    <a:cubicBezTo>
                      <a:pt x="102" y="61"/>
                      <a:pt x="97" y="55"/>
                      <a:pt x="99" y="51"/>
                    </a:cubicBezTo>
                    <a:cubicBezTo>
                      <a:pt x="97" y="37"/>
                      <a:pt x="94" y="35"/>
                      <a:pt x="81" y="31"/>
                    </a:cubicBezTo>
                    <a:cubicBezTo>
                      <a:pt x="72" y="25"/>
                      <a:pt x="69" y="22"/>
                      <a:pt x="58" y="21"/>
                    </a:cubicBezTo>
                    <a:cubicBezTo>
                      <a:pt x="46" y="15"/>
                      <a:pt x="49" y="13"/>
                      <a:pt x="31" y="12"/>
                    </a:cubicBezTo>
                    <a:cubicBezTo>
                      <a:pt x="24" y="0"/>
                      <a:pt x="20" y="3"/>
                      <a:pt x="3" y="1"/>
                    </a:cubicBezTo>
                    <a:close/>
                  </a:path>
                </a:pathLst>
              </a:custGeom>
              <a:grpFill/>
              <a:ln w="12700" cap="flat" cmpd="sng">
                <a:solidFill>
                  <a:srgbClr val="3897AA">
                    <a:alpha val="30000"/>
                  </a:srgbClr>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endParaRPr lang="de-DE"/>
              </a:p>
            </p:txBody>
          </p:sp>
          <p:sp>
            <p:nvSpPr>
              <p:cNvPr id="61" name="Freeform 79"/>
              <p:cNvSpPr>
                <a:spLocks/>
              </p:cNvSpPr>
              <p:nvPr/>
            </p:nvSpPr>
            <p:spPr bwMode="gray">
              <a:xfrm>
                <a:off x="3851" y="1665"/>
                <a:ext cx="22" cy="46"/>
              </a:xfrm>
              <a:custGeom>
                <a:avLst/>
                <a:gdLst>
                  <a:gd name="T0" fmla="*/ 0 w 22"/>
                  <a:gd name="T1" fmla="*/ 0 h 46"/>
                  <a:gd name="T2" fmla="*/ 21 w 22"/>
                  <a:gd name="T3" fmla="*/ 6 h 46"/>
                  <a:gd name="T4" fmla="*/ 22 w 22"/>
                  <a:gd name="T5" fmla="*/ 41 h 46"/>
                  <a:gd name="T6" fmla="*/ 7 w 22"/>
                  <a:gd name="T7" fmla="*/ 44 h 46"/>
                  <a:gd name="T8" fmla="*/ 7 w 22"/>
                  <a:gd name="T9" fmla="*/ 23 h 46"/>
                  <a:gd name="T10" fmla="*/ 0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0" y="0"/>
                    </a:moveTo>
                    <a:cubicBezTo>
                      <a:pt x="8" y="2"/>
                      <a:pt x="13" y="5"/>
                      <a:pt x="21" y="6"/>
                    </a:cubicBezTo>
                    <a:cubicBezTo>
                      <a:pt x="18" y="18"/>
                      <a:pt x="20" y="29"/>
                      <a:pt x="22" y="41"/>
                    </a:cubicBezTo>
                    <a:cubicBezTo>
                      <a:pt x="16" y="45"/>
                      <a:pt x="14" y="45"/>
                      <a:pt x="7" y="44"/>
                    </a:cubicBezTo>
                    <a:cubicBezTo>
                      <a:pt x="5" y="32"/>
                      <a:pt x="7" y="46"/>
                      <a:pt x="7" y="23"/>
                    </a:cubicBezTo>
                    <a:cubicBezTo>
                      <a:pt x="7" y="16"/>
                      <a:pt x="1" y="8"/>
                      <a:pt x="0" y="0"/>
                    </a:cubicBezTo>
                    <a:close/>
                  </a:path>
                </a:pathLst>
              </a:custGeom>
              <a:grpFill/>
              <a:ln w="12700" cap="flat" cmpd="sng">
                <a:solidFill>
                  <a:srgbClr val="3897AA">
                    <a:alpha val="30000"/>
                  </a:srgbClr>
                </a:solidFill>
                <a:prstDash val="solid"/>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lstStyle/>
              <a:p>
                <a:endParaRPr lang="de-DE"/>
              </a:p>
            </p:txBody>
          </p:sp>
        </p:grpSp>
      </p:grpSp>
      <p:sp>
        <p:nvSpPr>
          <p:cNvPr id="9" name="Rechteck 8"/>
          <p:cNvSpPr/>
          <p:nvPr/>
        </p:nvSpPr>
        <p:spPr bwMode="auto">
          <a:xfrm>
            <a:off x="5940152" y="1916832"/>
            <a:ext cx="2952328" cy="648072"/>
          </a:xfrm>
          <a:prstGeom prst="rect">
            <a:avLst/>
          </a:prstGeom>
          <a:solidFill>
            <a:srgbClr val="FFFFFF"/>
          </a:solidFill>
          <a:ln w="9525"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84" name="Bild 83" descr="Logo_kurz_DZLM_RGB_5cm.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1268760"/>
            <a:ext cx="1296144" cy="535650"/>
          </a:xfrm>
          <a:prstGeom prst="rect">
            <a:avLst/>
          </a:prstGeom>
          <a:ln w="28575" cmpd="sng">
            <a:solidFill>
              <a:srgbClr val="327A87"/>
            </a:solidFill>
          </a:ln>
        </p:spPr>
      </p:pic>
      <p:pic>
        <p:nvPicPr>
          <p:cNvPr id="77" name="Bild 76" descr="1_hukombi_bbw_rgb.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6176" y="1988840"/>
            <a:ext cx="2592288" cy="514260"/>
          </a:xfrm>
          <a:prstGeom prst="rect">
            <a:avLst/>
          </a:prstGeom>
          <a:solidFill>
            <a:schemeClr val="bg1"/>
          </a:solidFill>
          <a:ln>
            <a:noFill/>
          </a:ln>
        </p:spPr>
      </p:pic>
      <p:cxnSp>
        <p:nvCxnSpPr>
          <p:cNvPr id="11" name="Gerade Verbindung 10"/>
          <p:cNvCxnSpPr>
            <a:stCxn id="9" idx="1"/>
            <a:endCxn id="46" idx="32"/>
          </p:cNvCxnSpPr>
          <p:nvPr/>
        </p:nvCxnSpPr>
        <p:spPr bwMode="auto">
          <a:xfrm flipH="1">
            <a:off x="5410481" y="2240868"/>
            <a:ext cx="529671" cy="726797"/>
          </a:xfrm>
          <a:prstGeom prst="line">
            <a:avLst/>
          </a:prstGeom>
          <a:solidFill>
            <a:schemeClr val="accent1"/>
          </a:solidFill>
          <a:ln w="9525" cap="flat" cmpd="sng" algn="ctr">
            <a:solidFill>
              <a:srgbClr val="327A87"/>
            </a:solidFill>
            <a:prstDash val="solid"/>
            <a:round/>
            <a:headEnd type="none" w="med" len="med"/>
            <a:tailEnd type="none" w="med" len="med"/>
          </a:ln>
          <a:effectLst/>
        </p:spPr>
      </p:cxnSp>
      <p:sp>
        <p:nvSpPr>
          <p:cNvPr id="86" name="Rechteck 85"/>
          <p:cNvSpPr/>
          <p:nvPr/>
        </p:nvSpPr>
        <p:spPr bwMode="auto">
          <a:xfrm>
            <a:off x="6444208" y="3140968"/>
            <a:ext cx="2304256" cy="648072"/>
          </a:xfrm>
          <a:prstGeom prst="rect">
            <a:avLst/>
          </a:prstGeom>
          <a:solidFill>
            <a:srgbClr val="FFFFFF"/>
          </a:solidFill>
          <a:ln w="9525"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78" name="Bild 77" descr="3_Freie U_Berlin Logo.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60232" y="3212976"/>
            <a:ext cx="2016224" cy="528315"/>
          </a:xfrm>
          <a:prstGeom prst="rect">
            <a:avLst/>
          </a:prstGeom>
          <a:ln>
            <a:solidFill>
              <a:srgbClr val="FFFFFF"/>
            </a:solidFill>
          </a:ln>
        </p:spPr>
      </p:pic>
      <p:cxnSp>
        <p:nvCxnSpPr>
          <p:cNvPr id="87" name="Gerade Verbindung 86"/>
          <p:cNvCxnSpPr>
            <a:stCxn id="86" idx="1"/>
            <a:endCxn id="44" idx="0"/>
          </p:cNvCxnSpPr>
          <p:nvPr/>
        </p:nvCxnSpPr>
        <p:spPr bwMode="auto">
          <a:xfrm flipH="1" flipV="1">
            <a:off x="5273257" y="2992307"/>
            <a:ext cx="1170951" cy="472697"/>
          </a:xfrm>
          <a:prstGeom prst="line">
            <a:avLst/>
          </a:prstGeom>
          <a:solidFill>
            <a:schemeClr val="accent1"/>
          </a:solidFill>
          <a:ln w="9525" cap="flat" cmpd="sng" algn="ctr">
            <a:solidFill>
              <a:srgbClr val="327A87"/>
            </a:solidFill>
            <a:prstDash val="solid"/>
            <a:round/>
            <a:headEnd type="none" w="med" len="med"/>
            <a:tailEnd type="none" w="med" len="med"/>
          </a:ln>
          <a:effectLst/>
        </p:spPr>
      </p:cxnSp>
      <p:sp>
        <p:nvSpPr>
          <p:cNvPr id="88" name="Rechteck 87"/>
          <p:cNvSpPr/>
          <p:nvPr/>
        </p:nvSpPr>
        <p:spPr bwMode="auto">
          <a:xfrm>
            <a:off x="899592" y="1772816"/>
            <a:ext cx="2376264" cy="648072"/>
          </a:xfrm>
          <a:prstGeom prst="rect">
            <a:avLst/>
          </a:prstGeom>
          <a:solidFill>
            <a:srgbClr val="FFFFFF"/>
          </a:solidFill>
          <a:ln w="9525"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89" name="Rechteck 88"/>
          <p:cNvSpPr/>
          <p:nvPr/>
        </p:nvSpPr>
        <p:spPr bwMode="auto">
          <a:xfrm>
            <a:off x="251520" y="2636912"/>
            <a:ext cx="2304256" cy="648072"/>
          </a:xfrm>
          <a:prstGeom prst="rect">
            <a:avLst/>
          </a:prstGeom>
          <a:solidFill>
            <a:srgbClr val="FFFFFF"/>
          </a:solidFill>
          <a:ln w="9525"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83" name="Bild 82" descr="8_Uni Paderborn.ep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3608" y="1816568"/>
            <a:ext cx="2016224" cy="532312"/>
          </a:xfrm>
          <a:prstGeom prst="rect">
            <a:avLst/>
          </a:prstGeom>
          <a:solidFill>
            <a:srgbClr val="FFFFFF"/>
          </a:solidFill>
          <a:ln>
            <a:solidFill>
              <a:srgbClr val="FFFFFF"/>
            </a:solidFill>
          </a:ln>
        </p:spPr>
      </p:pic>
      <p:pic>
        <p:nvPicPr>
          <p:cNvPr id="81" name="Bild 80" descr="6_Uni Dortmund-logo-big.gi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8389" y="2757286"/>
            <a:ext cx="1944216" cy="405045"/>
          </a:xfrm>
          <a:prstGeom prst="rect">
            <a:avLst/>
          </a:prstGeom>
          <a:ln>
            <a:solidFill>
              <a:srgbClr val="FFFFFF"/>
            </a:solidFill>
          </a:ln>
        </p:spPr>
      </p:pic>
      <p:sp>
        <p:nvSpPr>
          <p:cNvPr id="90" name="Rechteck 89"/>
          <p:cNvSpPr/>
          <p:nvPr/>
        </p:nvSpPr>
        <p:spPr bwMode="auto">
          <a:xfrm>
            <a:off x="755576" y="3501008"/>
            <a:ext cx="1584176" cy="648072"/>
          </a:xfrm>
          <a:prstGeom prst="rect">
            <a:avLst/>
          </a:prstGeom>
          <a:solidFill>
            <a:srgbClr val="FFFFFF"/>
          </a:solidFill>
          <a:ln w="9525"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91" name="Rechteck 90"/>
          <p:cNvSpPr/>
          <p:nvPr/>
        </p:nvSpPr>
        <p:spPr bwMode="auto">
          <a:xfrm>
            <a:off x="1055508" y="4437112"/>
            <a:ext cx="1716292" cy="576064"/>
          </a:xfrm>
          <a:prstGeom prst="rect">
            <a:avLst/>
          </a:prstGeom>
          <a:solidFill>
            <a:srgbClr val="FFFFFF"/>
          </a:solidFill>
          <a:ln w="9525"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80" name="Bild 79" descr="5_Ruhr_Uni_Bochum_BLAU_4c.ep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9195" y="4498834"/>
            <a:ext cx="1656183" cy="442334"/>
          </a:xfrm>
          <a:prstGeom prst="rect">
            <a:avLst/>
          </a:prstGeom>
          <a:solidFill>
            <a:srgbClr val="FFFFFF"/>
          </a:solidFill>
          <a:ln>
            <a:solidFill>
              <a:srgbClr val="FFFFFF"/>
            </a:solidFill>
          </a:ln>
        </p:spPr>
      </p:pic>
      <p:sp>
        <p:nvSpPr>
          <p:cNvPr id="92" name="Rechteck 91"/>
          <p:cNvSpPr/>
          <p:nvPr/>
        </p:nvSpPr>
        <p:spPr bwMode="auto">
          <a:xfrm>
            <a:off x="1115616" y="5301208"/>
            <a:ext cx="2592288" cy="648072"/>
          </a:xfrm>
          <a:prstGeom prst="rect">
            <a:avLst/>
          </a:prstGeom>
          <a:solidFill>
            <a:srgbClr val="FFFFFF"/>
          </a:solidFill>
          <a:ln w="9525"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79" name="Bild 78" descr="4_PH_Freiburg_logo.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73666" y="5373454"/>
            <a:ext cx="2304256" cy="503579"/>
          </a:xfrm>
          <a:prstGeom prst="rect">
            <a:avLst/>
          </a:prstGeom>
        </p:spPr>
      </p:pic>
      <p:cxnSp>
        <p:nvCxnSpPr>
          <p:cNvPr id="93" name="Gerade Verbindung 92"/>
          <p:cNvCxnSpPr>
            <a:stCxn id="135" idx="1"/>
          </p:cNvCxnSpPr>
          <p:nvPr/>
        </p:nvCxnSpPr>
        <p:spPr bwMode="auto">
          <a:xfrm flipH="1" flipV="1">
            <a:off x="3275857" y="2211581"/>
            <a:ext cx="756095" cy="1091411"/>
          </a:xfrm>
          <a:prstGeom prst="line">
            <a:avLst/>
          </a:prstGeom>
          <a:solidFill>
            <a:schemeClr val="accent1"/>
          </a:solidFill>
          <a:ln w="9525" cap="flat" cmpd="sng" algn="ctr">
            <a:solidFill>
              <a:srgbClr val="327A87"/>
            </a:solidFill>
            <a:prstDash val="solid"/>
            <a:round/>
            <a:headEnd type="none" w="med" len="med"/>
            <a:tailEnd type="none" w="med" len="med"/>
          </a:ln>
          <a:effectLst/>
        </p:spPr>
      </p:cxnSp>
      <p:cxnSp>
        <p:nvCxnSpPr>
          <p:cNvPr id="94" name="Gerade Verbindung 93"/>
          <p:cNvCxnSpPr>
            <a:stCxn id="136" idx="0"/>
          </p:cNvCxnSpPr>
          <p:nvPr/>
        </p:nvCxnSpPr>
        <p:spPr bwMode="auto">
          <a:xfrm flipH="1" flipV="1">
            <a:off x="2555777" y="2924945"/>
            <a:ext cx="1206127" cy="396055"/>
          </a:xfrm>
          <a:prstGeom prst="line">
            <a:avLst/>
          </a:prstGeom>
          <a:solidFill>
            <a:schemeClr val="accent1"/>
          </a:solidFill>
          <a:ln w="9525" cap="flat" cmpd="sng" algn="ctr">
            <a:solidFill>
              <a:srgbClr val="327A87"/>
            </a:solidFill>
            <a:prstDash val="solid"/>
            <a:round/>
            <a:headEnd type="none" w="med" len="med"/>
            <a:tailEnd type="none" w="med" len="med"/>
          </a:ln>
          <a:effectLst/>
        </p:spPr>
      </p:cxnSp>
      <p:cxnSp>
        <p:nvCxnSpPr>
          <p:cNvPr id="95" name="Gerade Verbindung 94"/>
          <p:cNvCxnSpPr>
            <a:stCxn id="138" idx="1"/>
          </p:cNvCxnSpPr>
          <p:nvPr/>
        </p:nvCxnSpPr>
        <p:spPr bwMode="auto">
          <a:xfrm flipH="1">
            <a:off x="2339754" y="3436487"/>
            <a:ext cx="1080118" cy="352554"/>
          </a:xfrm>
          <a:prstGeom prst="line">
            <a:avLst/>
          </a:prstGeom>
          <a:solidFill>
            <a:schemeClr val="accent1"/>
          </a:solidFill>
          <a:ln w="9525" cap="flat" cmpd="sng" algn="ctr">
            <a:solidFill>
              <a:srgbClr val="327A87"/>
            </a:solidFill>
            <a:prstDash val="solid"/>
            <a:round/>
            <a:headEnd type="none" w="med" len="med"/>
            <a:tailEnd type="none" w="med" len="med"/>
          </a:ln>
          <a:effectLst/>
        </p:spPr>
      </p:cxnSp>
      <p:sp>
        <p:nvSpPr>
          <p:cNvPr id="7" name="Rechteck 6"/>
          <p:cNvSpPr>
            <a:spLocks noChangeAspect="1"/>
          </p:cNvSpPr>
          <p:nvPr/>
        </p:nvSpPr>
        <p:spPr bwMode="auto">
          <a:xfrm>
            <a:off x="3779912" y="4833168"/>
            <a:ext cx="108000" cy="108000"/>
          </a:xfrm>
          <a:prstGeom prst="rect">
            <a:avLst/>
          </a:prstGeom>
          <a:solidFill>
            <a:srgbClr val="F1A63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35" name="Rechteck 134"/>
          <p:cNvSpPr>
            <a:spLocks noChangeAspect="1"/>
          </p:cNvSpPr>
          <p:nvPr/>
        </p:nvSpPr>
        <p:spPr bwMode="auto">
          <a:xfrm>
            <a:off x="4031952" y="3248992"/>
            <a:ext cx="108000" cy="108000"/>
          </a:xfrm>
          <a:prstGeom prst="rect">
            <a:avLst/>
          </a:prstGeom>
          <a:solidFill>
            <a:srgbClr val="F1A63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36" name="Rechteck 135"/>
          <p:cNvSpPr>
            <a:spLocks noChangeAspect="1"/>
          </p:cNvSpPr>
          <p:nvPr/>
        </p:nvSpPr>
        <p:spPr bwMode="auto">
          <a:xfrm>
            <a:off x="3707904" y="3321000"/>
            <a:ext cx="108000" cy="108000"/>
          </a:xfrm>
          <a:prstGeom prst="rect">
            <a:avLst/>
          </a:prstGeom>
          <a:solidFill>
            <a:srgbClr val="F1A63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39" name="Rechteck 138"/>
          <p:cNvSpPr>
            <a:spLocks noChangeAspect="1"/>
          </p:cNvSpPr>
          <p:nvPr/>
        </p:nvSpPr>
        <p:spPr bwMode="auto">
          <a:xfrm>
            <a:off x="3563888" y="3356992"/>
            <a:ext cx="108000" cy="108000"/>
          </a:xfrm>
          <a:prstGeom prst="rect">
            <a:avLst/>
          </a:prstGeom>
          <a:solidFill>
            <a:srgbClr val="F1A63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41" name="Rechteck 140"/>
          <p:cNvSpPr>
            <a:spLocks noChangeAspect="1"/>
          </p:cNvSpPr>
          <p:nvPr/>
        </p:nvSpPr>
        <p:spPr bwMode="auto">
          <a:xfrm>
            <a:off x="5329626" y="2892032"/>
            <a:ext cx="108000" cy="108000"/>
          </a:xfrm>
          <a:prstGeom prst="rect">
            <a:avLst/>
          </a:prstGeom>
          <a:solidFill>
            <a:srgbClr val="F1A63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40" name="Rechteck 139"/>
          <p:cNvSpPr>
            <a:spLocks noChangeAspect="1"/>
          </p:cNvSpPr>
          <p:nvPr/>
        </p:nvSpPr>
        <p:spPr bwMode="auto">
          <a:xfrm>
            <a:off x="5193196" y="3029927"/>
            <a:ext cx="108000" cy="108000"/>
          </a:xfrm>
          <a:prstGeom prst="rect">
            <a:avLst/>
          </a:prstGeom>
          <a:solidFill>
            <a:srgbClr val="F1A63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38" name="Rechteck 137"/>
          <p:cNvSpPr>
            <a:spLocks noChangeAspect="1"/>
          </p:cNvSpPr>
          <p:nvPr/>
        </p:nvSpPr>
        <p:spPr bwMode="auto">
          <a:xfrm>
            <a:off x="3419872" y="3382487"/>
            <a:ext cx="108000" cy="108000"/>
          </a:xfrm>
          <a:prstGeom prst="rect">
            <a:avLst/>
          </a:prstGeom>
          <a:solidFill>
            <a:srgbClr val="F1A63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96" name="Gerade Verbindung 95"/>
          <p:cNvCxnSpPr>
            <a:stCxn id="139" idx="2"/>
          </p:cNvCxnSpPr>
          <p:nvPr/>
        </p:nvCxnSpPr>
        <p:spPr bwMode="auto">
          <a:xfrm flipH="1">
            <a:off x="2771801" y="3464992"/>
            <a:ext cx="846087" cy="1206153"/>
          </a:xfrm>
          <a:prstGeom prst="line">
            <a:avLst/>
          </a:prstGeom>
          <a:solidFill>
            <a:schemeClr val="accent1"/>
          </a:solidFill>
          <a:ln w="9525" cap="flat" cmpd="sng" algn="ctr">
            <a:solidFill>
              <a:srgbClr val="327A87"/>
            </a:solidFill>
            <a:prstDash val="solid"/>
            <a:round/>
            <a:headEnd type="none" w="med" len="med"/>
            <a:tailEnd type="none" w="med" len="med"/>
          </a:ln>
          <a:effectLst/>
        </p:spPr>
      </p:cxnSp>
      <p:cxnSp>
        <p:nvCxnSpPr>
          <p:cNvPr id="97" name="Gerade Verbindung 96"/>
          <p:cNvCxnSpPr>
            <a:stCxn id="92" idx="3"/>
            <a:endCxn id="7" idx="2"/>
          </p:cNvCxnSpPr>
          <p:nvPr/>
        </p:nvCxnSpPr>
        <p:spPr bwMode="auto">
          <a:xfrm flipV="1">
            <a:off x="3707904" y="4941168"/>
            <a:ext cx="126008" cy="684076"/>
          </a:xfrm>
          <a:prstGeom prst="line">
            <a:avLst/>
          </a:prstGeom>
          <a:solidFill>
            <a:schemeClr val="accent1"/>
          </a:solidFill>
          <a:ln w="9525" cap="flat" cmpd="sng" algn="ctr">
            <a:solidFill>
              <a:srgbClr val="327A87"/>
            </a:solidFill>
            <a:prstDash val="solid"/>
            <a:round/>
            <a:headEnd type="none" w="med" len="med"/>
            <a:tailEnd type="none" w="med" len="med"/>
          </a:ln>
          <a:effectLst/>
        </p:spPr>
      </p:cxnSp>
      <p:sp>
        <p:nvSpPr>
          <p:cNvPr id="85" name="Rechteck 84"/>
          <p:cNvSpPr>
            <a:spLocks noChangeAspect="1"/>
          </p:cNvSpPr>
          <p:nvPr/>
        </p:nvSpPr>
        <p:spPr bwMode="auto">
          <a:xfrm>
            <a:off x="5193196" y="2892032"/>
            <a:ext cx="108000" cy="108000"/>
          </a:xfrm>
          <a:prstGeom prst="rect">
            <a:avLst/>
          </a:prstGeom>
          <a:solidFill>
            <a:srgbClr val="F1A63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98" name="Rechteck 97"/>
          <p:cNvSpPr/>
          <p:nvPr/>
        </p:nvSpPr>
        <p:spPr bwMode="auto">
          <a:xfrm>
            <a:off x="6091164" y="4041068"/>
            <a:ext cx="1143264" cy="792100"/>
          </a:xfrm>
          <a:prstGeom prst="rect">
            <a:avLst/>
          </a:prstGeom>
          <a:solidFill>
            <a:srgbClr val="FFFFFF"/>
          </a:solidFill>
          <a:ln w="9525"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cxnSp>
        <p:nvCxnSpPr>
          <p:cNvPr id="99" name="Gerade Verbindung 86"/>
          <p:cNvCxnSpPr>
            <a:stCxn id="98" idx="1"/>
            <a:endCxn id="140" idx="2"/>
          </p:cNvCxnSpPr>
          <p:nvPr/>
        </p:nvCxnSpPr>
        <p:spPr bwMode="auto">
          <a:xfrm flipH="1" flipV="1">
            <a:off x="5247196" y="3137927"/>
            <a:ext cx="843968" cy="1299191"/>
          </a:xfrm>
          <a:prstGeom prst="line">
            <a:avLst/>
          </a:prstGeom>
          <a:solidFill>
            <a:schemeClr val="accent1"/>
          </a:solidFill>
          <a:ln w="9525" cap="flat" cmpd="sng" algn="ctr">
            <a:solidFill>
              <a:srgbClr val="327A87"/>
            </a:solidFill>
            <a:prstDash val="solid"/>
            <a:round/>
            <a:headEnd type="none" w="med" len="med"/>
            <a:tailEnd type="none" w="med" len="med"/>
          </a:ln>
          <a:effectLst/>
        </p:spPr>
      </p:cxnSp>
      <p:pic>
        <p:nvPicPr>
          <p:cNvPr id="12" name="Grafik 11"/>
          <p:cNvPicPr>
            <a:picLocks noChangeAspect="1"/>
          </p:cNvPicPr>
          <p:nvPr/>
        </p:nvPicPr>
        <p:blipFill>
          <a:blip r:embed="rId10"/>
          <a:stretch>
            <a:fillRect/>
          </a:stretch>
        </p:blipFill>
        <p:spPr>
          <a:xfrm>
            <a:off x="6373111" y="4149354"/>
            <a:ext cx="531498" cy="575790"/>
          </a:xfrm>
          <a:prstGeom prst="rect">
            <a:avLst/>
          </a:prstGeom>
        </p:spPr>
      </p:pic>
      <p:pic>
        <p:nvPicPr>
          <p:cNvPr id="17" name="Grafik 16"/>
          <p:cNvPicPr>
            <a:picLocks noChangeAspect="1"/>
          </p:cNvPicPr>
          <p:nvPr/>
        </p:nvPicPr>
        <p:blipFill>
          <a:blip r:embed="rId11"/>
          <a:stretch>
            <a:fillRect/>
          </a:stretch>
        </p:blipFill>
        <p:spPr>
          <a:xfrm>
            <a:off x="869936" y="3562054"/>
            <a:ext cx="1379019" cy="534370"/>
          </a:xfrm>
          <a:prstGeom prst="rect">
            <a:avLst/>
          </a:prstGeom>
        </p:spPr>
      </p:pic>
    </p:spTree>
    <p:extLst>
      <p:ext uri="{BB962C8B-B14F-4D97-AF65-F5344CB8AC3E}">
        <p14:creationId xmlns:p14="http://schemas.microsoft.com/office/powerpoint/2010/main" val="2625126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Chancen und Risiken </a:t>
            </a:r>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1415789178"/>
              </p:ext>
            </p:extLst>
          </p:nvPr>
        </p:nvGraphicFramePr>
        <p:xfrm>
          <a:off x="1487996" y="1988840"/>
          <a:ext cx="6096000" cy="313436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smtClean="0">
                          <a:solidFill>
                            <a:schemeClr val="lt1"/>
                          </a:solidFill>
                          <a:effectLst/>
                          <a:latin typeface="Calibri" charset="0"/>
                          <a:ea typeface="Calibri" charset="0"/>
                          <a:cs typeface="Calibri" charset="0"/>
                        </a:rPr>
                        <a:t>Chancen und Hoffnungen</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smtClean="0">
                          <a:solidFill>
                            <a:schemeClr val="lt1"/>
                          </a:solidFill>
                          <a:effectLst/>
                          <a:latin typeface="Calibri" charset="0"/>
                          <a:ea typeface="Calibri" charset="0"/>
                          <a:cs typeface="Calibri" charset="0"/>
                        </a:rPr>
                        <a:t>Risiken und Abhilfe</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Entlastung von Kalkül und Algorithmen</a:t>
                      </a:r>
                    </a:p>
                  </a:txBody>
                  <a:tcPr/>
                </a:tc>
                <a:tc>
                  <a:txBody>
                    <a:bodyPr/>
                    <a:lstStyle/>
                    <a:p>
                      <a:r>
                        <a:rPr lang="de-DE" sz="1800" kern="1200" dirty="0" smtClean="0">
                          <a:solidFill>
                            <a:schemeClr val="dk1"/>
                          </a:solidFill>
                          <a:effectLst/>
                          <a:latin typeface="Calibri" charset="0"/>
                          <a:ea typeface="Calibri" charset="0"/>
                          <a:cs typeface="Calibri" charset="0"/>
                        </a:rPr>
                        <a:t>Weniger Verständnis für die Funktion</a:t>
                      </a:r>
                      <a:r>
                        <a:rPr lang="de-DE" sz="1800" kern="1200" baseline="0" dirty="0" smtClean="0">
                          <a:solidFill>
                            <a:schemeClr val="dk1"/>
                          </a:solidFill>
                          <a:effectLst/>
                          <a:latin typeface="Calibri" charset="0"/>
                          <a:ea typeface="Calibri" charset="0"/>
                          <a:cs typeface="Calibri" charset="0"/>
                        </a:rPr>
                        <a:t> </a:t>
                      </a:r>
                      <a:r>
                        <a:rPr lang="de-DE" sz="1800" kern="1200" dirty="0" smtClean="0">
                          <a:solidFill>
                            <a:schemeClr val="dk1"/>
                          </a:solidFill>
                          <a:effectLst/>
                          <a:latin typeface="Calibri" charset="0"/>
                          <a:ea typeface="Calibri" charset="0"/>
                          <a:cs typeface="Calibri" charset="0"/>
                        </a:rPr>
                        <a:t>dieser Algorithmen</a:t>
                      </a:r>
                    </a:p>
                  </a:txBody>
                  <a:tcPr/>
                </a:tc>
              </a:tr>
              <a:tr h="370840">
                <a:tc>
                  <a:txBody>
                    <a:bodyPr/>
                    <a:lstStyle/>
                    <a:p>
                      <a:r>
                        <a:rPr lang="de-DE" sz="1800" kern="1200" dirty="0" smtClean="0">
                          <a:solidFill>
                            <a:schemeClr val="dk1"/>
                          </a:solidFill>
                          <a:effectLst/>
                          <a:latin typeface="Calibri" charset="0"/>
                          <a:ea typeface="Calibri" charset="0"/>
                          <a:cs typeface="Calibri" charset="0"/>
                        </a:rPr>
                        <a:t>Interaktivität und „Dynamik“</a:t>
                      </a:r>
                      <a:endParaRPr lang="de-DE" sz="1800" kern="1200" dirty="0">
                        <a:solidFill>
                          <a:schemeClr val="dk1"/>
                        </a:solidFill>
                        <a:effectLst/>
                        <a:latin typeface="Calibri" charset="0"/>
                        <a:ea typeface="Calibri" charset="0"/>
                        <a:cs typeface="Calibri" charset="0"/>
                      </a:endParaRPr>
                    </a:p>
                  </a:txBody>
                  <a:tcPr/>
                </a:tc>
                <a:tc>
                  <a:txBody>
                    <a:bodyPr/>
                    <a:lstStyle/>
                    <a:p>
                      <a:r>
                        <a:rPr lang="de-DE" sz="1800" kern="1200" dirty="0" smtClean="0">
                          <a:solidFill>
                            <a:schemeClr val="dk1"/>
                          </a:solidFill>
                          <a:effectLst/>
                          <a:latin typeface="Calibri" charset="0"/>
                          <a:ea typeface="Calibri" charset="0"/>
                          <a:cs typeface="Calibri" charset="0"/>
                        </a:rPr>
                        <a:t>Beschleunigung</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Visualisierung</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Bilderflut</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Beispielgenerator</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Unübersichtlichkeit</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Wissenschaftspropädeutik</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Überforderung durch Komplexität</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Medienkompetenz</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smtClean="0">
                          <a:solidFill>
                            <a:schemeClr val="dk1"/>
                          </a:solidFill>
                          <a:effectLst/>
                          <a:latin typeface="Calibri" charset="0"/>
                          <a:ea typeface="Calibri" charset="0"/>
                          <a:cs typeface="Calibri" charset="0"/>
                        </a:rPr>
                        <a:t>Medienabhängigkeit</a:t>
                      </a:r>
                    </a:p>
                  </a:txBody>
                  <a:tcPr/>
                </a:tc>
              </a:tr>
            </a:tbl>
          </a:graphicData>
        </a:graphic>
      </p:graphicFrame>
      <p:sp>
        <p:nvSpPr>
          <p:cNvPr id="3" name="Textfeld 2"/>
          <p:cNvSpPr txBox="1"/>
          <p:nvPr/>
        </p:nvSpPr>
        <p:spPr>
          <a:xfrm>
            <a:off x="5220072" y="5301208"/>
            <a:ext cx="2504212" cy="276999"/>
          </a:xfrm>
          <a:prstGeom prst="rect">
            <a:avLst/>
          </a:prstGeom>
          <a:noFill/>
        </p:spPr>
        <p:txBody>
          <a:bodyPr wrap="none" rtlCol="0">
            <a:spAutoFit/>
          </a:bodyPr>
          <a:lstStyle/>
          <a:p>
            <a:r>
              <a:rPr lang="de-DE" sz="1200" dirty="0" smtClean="0">
                <a:ea typeface="Arial" charset="0"/>
                <a:cs typeface="Arial" charset="0"/>
              </a:rPr>
              <a:t>(Barzel, </a:t>
            </a:r>
            <a:r>
              <a:rPr lang="de-DE" sz="1200" dirty="0" err="1" smtClean="0">
                <a:ea typeface="Arial" charset="0"/>
                <a:cs typeface="Arial" charset="0"/>
              </a:rPr>
              <a:t>Hußmann</a:t>
            </a:r>
            <a:r>
              <a:rPr lang="de-DE" sz="1200" dirty="0" smtClean="0">
                <a:ea typeface="Arial" charset="0"/>
                <a:cs typeface="Arial" charset="0"/>
              </a:rPr>
              <a:t>, </a:t>
            </a:r>
            <a:r>
              <a:rPr lang="de-DE" sz="1200" dirty="0" err="1" smtClean="0">
                <a:ea typeface="Arial" charset="0"/>
                <a:cs typeface="Arial" charset="0"/>
              </a:rPr>
              <a:t>Leuders</a:t>
            </a:r>
            <a:r>
              <a:rPr lang="de-DE" sz="1200" dirty="0" smtClean="0">
                <a:ea typeface="Arial" charset="0"/>
                <a:cs typeface="Arial" charset="0"/>
              </a:rPr>
              <a:t> 2005)</a:t>
            </a:r>
            <a:endParaRPr lang="de-DE" sz="1200" dirty="0">
              <a:ea typeface="Arial" charset="0"/>
              <a:cs typeface="Arial" charset="0"/>
            </a:endParaRPr>
          </a:p>
        </p:txBody>
      </p:sp>
    </p:spTree>
    <p:extLst>
      <p:ext uri="{BB962C8B-B14F-4D97-AF65-F5344CB8AC3E}">
        <p14:creationId xmlns:p14="http://schemas.microsoft.com/office/powerpoint/2010/main" val="1012552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34177" y="4365104"/>
            <a:ext cx="7990554" cy="53072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sz="2500" dirty="0"/>
              <a:t>Informationen zum DZLM</a:t>
            </a:r>
          </a:p>
          <a:p>
            <a:pPr marL="514350" indent="-514350">
              <a:buClr>
                <a:srgbClr val="327A86"/>
              </a:buClr>
              <a:buAutoNum type="arabicPeriod"/>
            </a:pPr>
            <a:r>
              <a:rPr lang="de-DE" sz="2500" dirty="0"/>
              <a:t>Überblick über das Modul &amp; den heutigen Tag</a:t>
            </a:r>
          </a:p>
          <a:p>
            <a:pPr marL="514350" indent="-514350">
              <a:buClr>
                <a:srgbClr val="327A86"/>
              </a:buClr>
              <a:buAutoNum type="arabicPeriod"/>
            </a:pPr>
            <a:r>
              <a:rPr lang="de-DE" sz="2500" dirty="0"/>
              <a:t>Zum Mehrwert des </a:t>
            </a:r>
            <a:r>
              <a:rPr lang="de-DE" sz="2500" dirty="0" smtClean="0"/>
              <a:t>Rechnereinsatzes</a:t>
            </a:r>
          </a:p>
          <a:p>
            <a:pPr marL="514350" indent="-514350">
              <a:buClr>
                <a:srgbClr val="327A86"/>
              </a:buClr>
              <a:buAutoNum type="arabicPeriod"/>
            </a:pPr>
            <a:r>
              <a:rPr lang="de-DE" sz="2500" dirty="0" smtClean="0"/>
              <a:t>Einstieg in das Arbeiten mit dem Rechner</a:t>
            </a:r>
            <a:endParaRPr lang="de-DE" sz="2500" dirty="0"/>
          </a:p>
          <a:p>
            <a:pPr marL="514350" indent="-514350">
              <a:buClr>
                <a:srgbClr val="327A86"/>
              </a:buClr>
              <a:buAutoNum type="arabicPeriod"/>
            </a:pPr>
            <a:r>
              <a:rPr lang="de-DE" sz="2500" dirty="0"/>
              <a:t>Zu den Gefahren des </a:t>
            </a:r>
            <a:r>
              <a:rPr lang="de-DE" sz="2500" dirty="0" smtClean="0"/>
              <a:t>Rechnereinsatzes</a:t>
            </a:r>
          </a:p>
          <a:p>
            <a:pPr marL="514350" indent="-514350">
              <a:buClr>
                <a:srgbClr val="327A86"/>
              </a:buClr>
              <a:buAutoNum type="arabicPeriod"/>
            </a:pPr>
            <a:r>
              <a:rPr lang="de-DE" sz="2500" dirty="0" smtClean="0">
                <a:solidFill>
                  <a:srgbClr val="327A86"/>
                </a:solidFill>
              </a:rPr>
              <a:t>Aufgabenpool</a:t>
            </a:r>
          </a:p>
        </p:txBody>
      </p:sp>
    </p:spTree>
    <p:extLst>
      <p:ext uri="{BB962C8B-B14F-4D97-AF65-F5344CB8AC3E}">
        <p14:creationId xmlns:p14="http://schemas.microsoft.com/office/powerpoint/2010/main" val="5025974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normAutofit/>
          </a:bodyPr>
          <a:lstStyle/>
          <a:p>
            <a:pPr marL="0" indent="0">
              <a:buNone/>
            </a:pPr>
            <a:r>
              <a:rPr lang="de-DE" sz="2400" b="1" dirty="0"/>
              <a:t>Arbeiten Sie in Ihrer Gruppe:</a:t>
            </a:r>
          </a:p>
          <a:p>
            <a:pPr marL="0" indent="0">
              <a:buClr>
                <a:schemeClr val="tx2"/>
              </a:buClr>
              <a:buNone/>
            </a:pPr>
            <a:endParaRPr lang="de-DE" sz="2400" dirty="0"/>
          </a:p>
          <a:p>
            <a:pPr marL="342900">
              <a:buClr>
                <a:schemeClr val="tx2"/>
              </a:buClr>
            </a:pPr>
            <a:r>
              <a:rPr lang="de-DE" sz="2400" dirty="0" smtClean="0"/>
              <a:t>Wählen Sie eine der im folgenden vorgestellten Aufgaben aus. Die Aufgabe sollten Sie in den nächsten Wochen in Ihrem  Unterricht einsetzen.</a:t>
            </a:r>
          </a:p>
          <a:p>
            <a:pPr marL="342900">
              <a:buClr>
                <a:schemeClr val="tx2"/>
              </a:buClr>
            </a:pPr>
            <a:r>
              <a:rPr lang="de-DE" sz="2400" dirty="0" smtClean="0"/>
              <a:t>Bearbeiten Sie die Aufgabe. </a:t>
            </a:r>
          </a:p>
          <a:p>
            <a:pPr marL="342900">
              <a:buClr>
                <a:schemeClr val="tx2"/>
              </a:buClr>
            </a:pPr>
            <a:r>
              <a:rPr lang="de-DE" sz="2400" dirty="0" smtClean="0"/>
              <a:t>Reflektieren Sie die Aufgabe hinsichtlich möglicher Potentiale und Gefahren beim Einsatz des Rechners.</a:t>
            </a:r>
            <a:endParaRPr lang="de-DE" sz="2400" dirty="0"/>
          </a:p>
        </p:txBody>
      </p:sp>
      <p:sp>
        <p:nvSpPr>
          <p:cNvPr id="2" name="Titel 1"/>
          <p:cNvSpPr>
            <a:spLocks noGrp="1"/>
          </p:cNvSpPr>
          <p:nvPr>
            <p:ph type="title"/>
          </p:nvPr>
        </p:nvSpPr>
        <p:spPr/>
        <p:txBody>
          <a:bodyPr>
            <a:normAutofit fontScale="90000"/>
          </a:bodyPr>
          <a:lstStyle/>
          <a:p>
            <a:r>
              <a:rPr lang="de-DE"/>
              <a:t>Arbeitsauftrag</a:t>
            </a:r>
          </a:p>
        </p:txBody>
      </p:sp>
      <p:sp>
        <p:nvSpPr>
          <p:cNvPr id="5" name="Rechteck 4"/>
          <p:cNvSpPr/>
          <p:nvPr/>
        </p:nvSpPr>
        <p:spPr bwMode="auto">
          <a:xfrm>
            <a:off x="-180528" y="1899929"/>
            <a:ext cx="8897960" cy="3113247"/>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Tree>
    <p:extLst>
      <p:ext uri="{BB962C8B-B14F-4D97-AF65-F5344CB8AC3E}">
        <p14:creationId xmlns:p14="http://schemas.microsoft.com/office/powerpoint/2010/main" val="2518957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
          </p:nvPr>
        </p:nvSpPr>
        <p:spPr/>
        <p:txBody>
          <a:bodyPr>
            <a:normAutofit/>
          </a:bodyPr>
          <a:lstStyle/>
          <a:p>
            <a:pPr marL="0" indent="0">
              <a:buNone/>
            </a:pPr>
            <a:r>
              <a:rPr lang="de-DE" dirty="0"/>
              <a:t>Potenzblume und </a:t>
            </a:r>
            <a:r>
              <a:rPr lang="de-DE" b="1" dirty="0"/>
              <a:t>andere Bilder</a:t>
            </a:r>
          </a:p>
        </p:txBody>
      </p:sp>
      <p:sp>
        <p:nvSpPr>
          <p:cNvPr id="2" name="Titel 1"/>
          <p:cNvSpPr>
            <a:spLocks noGrp="1"/>
          </p:cNvSpPr>
          <p:nvPr>
            <p:ph type="title"/>
          </p:nvPr>
        </p:nvSpPr>
        <p:spPr/>
        <p:txBody>
          <a:bodyPr>
            <a:normAutofit fontScale="90000"/>
          </a:bodyPr>
          <a:lstStyle/>
          <a:p>
            <a:r>
              <a:rPr lang="de-DE" dirty="0"/>
              <a:t>Aufgabentheke für Sie </a:t>
            </a:r>
          </a:p>
        </p:txBody>
      </p:sp>
      <p:sp>
        <p:nvSpPr>
          <p:cNvPr id="10" name="Rechteck 9"/>
          <p:cNvSpPr/>
          <p:nvPr/>
        </p:nvSpPr>
        <p:spPr>
          <a:xfrm>
            <a:off x="563240" y="1700808"/>
            <a:ext cx="3432696" cy="430887"/>
          </a:xfrm>
          <a:prstGeom prst="rect">
            <a:avLst/>
          </a:prstGeom>
        </p:spPr>
        <p:txBody>
          <a:bodyPr wrap="square">
            <a:spAutoFit/>
          </a:bodyPr>
          <a:lstStyle/>
          <a:p>
            <a:pPr lvl="0" eaLnBrk="1" hangingPunct="1">
              <a:spcBef>
                <a:spcPts val="576"/>
              </a:spcBef>
              <a:spcAft>
                <a:spcPts val="1200"/>
              </a:spcAft>
              <a:buClr>
                <a:srgbClr val="CBB98A"/>
              </a:buClr>
            </a:pPr>
            <a:r>
              <a:rPr lang="de-DE" sz="2200" i="1" kern="0" dirty="0">
                <a:solidFill>
                  <a:srgbClr val="000000"/>
                </a:solidFill>
                <a:latin typeface="Calibri" charset="0"/>
                <a:ea typeface="Calibri" charset="0"/>
                <a:cs typeface="Calibri" charset="0"/>
              </a:rPr>
              <a:t>„Erzeuge das Bild!“</a:t>
            </a:r>
          </a:p>
        </p:txBody>
      </p:sp>
      <p:pic>
        <p:nvPicPr>
          <p:cNvPr id="11" name="Bild 10" descr="Macintosh HD:Users:baerbelbarzel:Desktop:Bildschirmfoto 2014-11-10 um 15.58.47.png"/>
          <p:cNvPicPr/>
          <p:nvPr/>
        </p:nvPicPr>
        <p:blipFill>
          <a:blip r:embed="rId3">
            <a:extLst>
              <a:ext uri="{28A0092B-C50C-407E-A947-70E740481C1C}">
                <a14:useLocalDpi xmlns:a14="http://schemas.microsoft.com/office/drawing/2010/main" val="0"/>
              </a:ext>
            </a:extLst>
          </a:blip>
          <a:srcRect/>
          <a:stretch>
            <a:fillRect/>
          </a:stretch>
        </p:blipFill>
        <p:spPr bwMode="auto">
          <a:xfrm>
            <a:off x="3275856" y="2636912"/>
            <a:ext cx="3027680" cy="2004695"/>
          </a:xfrm>
          <a:prstGeom prst="rect">
            <a:avLst/>
          </a:prstGeom>
          <a:noFill/>
          <a:ln>
            <a:noFill/>
          </a:ln>
        </p:spPr>
      </p:pic>
      <p:pic>
        <p:nvPicPr>
          <p:cNvPr id="13" name="Bild 12"/>
          <p:cNvPicPr/>
          <p:nvPr/>
        </p:nvPicPr>
        <p:blipFill>
          <a:blip r:embed="rId4">
            <a:extLst>
              <a:ext uri="{28A0092B-C50C-407E-A947-70E740481C1C}">
                <a14:useLocalDpi xmlns:a14="http://schemas.microsoft.com/office/drawing/2010/main" val="0"/>
              </a:ext>
            </a:extLst>
          </a:blip>
          <a:srcRect/>
          <a:stretch>
            <a:fillRect/>
          </a:stretch>
        </p:blipFill>
        <p:spPr bwMode="auto">
          <a:xfrm>
            <a:off x="1403648" y="4077072"/>
            <a:ext cx="2562225" cy="1810385"/>
          </a:xfrm>
          <a:prstGeom prst="rect">
            <a:avLst/>
          </a:prstGeom>
          <a:noFill/>
          <a:ln>
            <a:noFill/>
          </a:ln>
        </p:spPr>
      </p:pic>
      <p:pic>
        <p:nvPicPr>
          <p:cNvPr id="14" name="Bild 13" descr="Muster1_1"/>
          <p:cNvPicPr/>
          <p:nvPr/>
        </p:nvPicPr>
        <p:blipFill>
          <a:blip r:embed="rId5">
            <a:extLst>
              <a:ext uri="{28A0092B-C50C-407E-A947-70E740481C1C}">
                <a14:useLocalDpi xmlns:a14="http://schemas.microsoft.com/office/drawing/2010/main" val="0"/>
              </a:ext>
            </a:extLst>
          </a:blip>
          <a:srcRect l="1132" r="1132"/>
          <a:stretch>
            <a:fillRect/>
          </a:stretch>
        </p:blipFill>
        <p:spPr bwMode="auto">
          <a:xfrm>
            <a:off x="6228184" y="4725144"/>
            <a:ext cx="2634615" cy="1303655"/>
          </a:xfrm>
          <a:prstGeom prst="rect">
            <a:avLst/>
          </a:prstGeom>
          <a:noFill/>
          <a:ln>
            <a:noFill/>
          </a:ln>
        </p:spPr>
      </p:pic>
      <p:sp>
        <p:nvSpPr>
          <p:cNvPr id="17" name="Rechteck 16"/>
          <p:cNvSpPr/>
          <p:nvPr/>
        </p:nvSpPr>
        <p:spPr bwMode="auto">
          <a:xfrm>
            <a:off x="-324544" y="1628800"/>
            <a:ext cx="3456384" cy="612017"/>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pic>
        <p:nvPicPr>
          <p:cNvPr id="15" name="Bild 14" descr="Haus1_1"/>
          <p:cNvPicPr/>
          <p:nvPr/>
        </p:nvPicPr>
        <p:blipFill>
          <a:blip r:embed="rId6">
            <a:extLst>
              <a:ext uri="{28A0092B-C50C-407E-A947-70E740481C1C}">
                <a14:useLocalDpi xmlns:a14="http://schemas.microsoft.com/office/drawing/2010/main" val="0"/>
              </a:ext>
            </a:extLst>
          </a:blip>
          <a:srcRect/>
          <a:stretch>
            <a:fillRect/>
          </a:stretch>
        </p:blipFill>
        <p:spPr bwMode="auto">
          <a:xfrm>
            <a:off x="467544" y="2420888"/>
            <a:ext cx="2480945" cy="1421130"/>
          </a:xfrm>
          <a:prstGeom prst="rect">
            <a:avLst/>
          </a:prstGeom>
          <a:noFill/>
          <a:ln>
            <a:noFill/>
          </a:ln>
        </p:spPr>
      </p:pic>
      <p:pic>
        <p:nvPicPr>
          <p:cNvPr id="16" name="Bild 15"/>
          <p:cNvPicPr/>
          <p:nvPr/>
        </p:nvPicPr>
        <p:blipFill>
          <a:blip r:embed="rId7">
            <a:extLst>
              <a:ext uri="{28A0092B-C50C-407E-A947-70E740481C1C}">
                <a14:useLocalDpi xmlns:a14="http://schemas.microsoft.com/office/drawing/2010/main" val="0"/>
              </a:ext>
            </a:extLst>
          </a:blip>
          <a:srcRect/>
          <a:stretch>
            <a:fillRect/>
          </a:stretch>
        </p:blipFill>
        <p:spPr bwMode="auto">
          <a:xfrm>
            <a:off x="6156176" y="1196752"/>
            <a:ext cx="2806700" cy="1982470"/>
          </a:xfrm>
          <a:prstGeom prst="rect">
            <a:avLst/>
          </a:prstGeom>
          <a:noFill/>
          <a:ln>
            <a:noFill/>
          </a:ln>
        </p:spPr>
      </p:pic>
    </p:spTree>
    <p:extLst>
      <p:ext uri="{BB962C8B-B14F-4D97-AF65-F5344CB8AC3E}">
        <p14:creationId xmlns:p14="http://schemas.microsoft.com/office/powerpoint/2010/main" val="3931840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a:t>Aufgabentheke für Sie </a:t>
            </a:r>
          </a:p>
        </p:txBody>
      </p:sp>
      <p:pic>
        <p:nvPicPr>
          <p:cNvPr id="12" name="Bild 11" descr="Macintosh HD:Users:baerbelbarzel:Desktop:Bildschirmfoto 2014-11-12 um 08.24.29.png"/>
          <p:cNvPicPr/>
          <p:nvPr/>
        </p:nvPicPr>
        <p:blipFill rotWithShape="1">
          <a:blip r:embed="rId3">
            <a:extLst>
              <a:ext uri="{28A0092B-C50C-407E-A947-70E740481C1C}">
                <a14:useLocalDpi xmlns:a14="http://schemas.microsoft.com/office/drawing/2010/main" val="0"/>
              </a:ext>
            </a:extLst>
          </a:blip>
          <a:srcRect t="2601" r="1712"/>
          <a:stretch/>
        </p:blipFill>
        <p:spPr bwMode="auto">
          <a:xfrm>
            <a:off x="2555776" y="2636912"/>
            <a:ext cx="4032448" cy="2696121"/>
          </a:xfrm>
          <a:prstGeom prst="rect">
            <a:avLst/>
          </a:prstGeom>
          <a:noFill/>
          <a:ln w="19050">
            <a:solidFill>
              <a:srgbClr val="327A87"/>
            </a:solidFill>
          </a:ln>
        </p:spPr>
      </p:pic>
      <p:sp>
        <p:nvSpPr>
          <p:cNvPr id="13" name="Inhaltsplatzhalter 7"/>
          <p:cNvSpPr>
            <a:spLocks noGrp="1"/>
          </p:cNvSpPr>
          <p:nvPr>
            <p:ph idx="1"/>
          </p:nvPr>
        </p:nvSpPr>
        <p:spPr>
          <a:xfrm>
            <a:off x="323528" y="1124744"/>
            <a:ext cx="8424936" cy="5400600"/>
          </a:xfrm>
        </p:spPr>
        <p:txBody>
          <a:bodyPr>
            <a:normAutofit/>
          </a:bodyPr>
          <a:lstStyle/>
          <a:p>
            <a:pPr marL="0" indent="0">
              <a:buNone/>
            </a:pPr>
            <a:r>
              <a:rPr lang="de-DE" dirty="0"/>
              <a:t>Tangente im Mittelpunkt.</a:t>
            </a:r>
            <a:endParaRPr lang="de-DE" b="1" dirty="0"/>
          </a:p>
        </p:txBody>
      </p:sp>
      <p:sp>
        <p:nvSpPr>
          <p:cNvPr id="15" name="Rechteck 14"/>
          <p:cNvSpPr/>
          <p:nvPr/>
        </p:nvSpPr>
        <p:spPr bwMode="auto">
          <a:xfrm>
            <a:off x="-180528" y="1592847"/>
            <a:ext cx="3456384" cy="612017"/>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16" name="Rechteck 15"/>
          <p:cNvSpPr/>
          <p:nvPr/>
        </p:nvSpPr>
        <p:spPr>
          <a:xfrm>
            <a:off x="563240" y="1700808"/>
            <a:ext cx="3432696" cy="430887"/>
          </a:xfrm>
          <a:prstGeom prst="rect">
            <a:avLst/>
          </a:prstGeom>
        </p:spPr>
        <p:txBody>
          <a:bodyPr wrap="square">
            <a:spAutoFit/>
          </a:bodyPr>
          <a:lstStyle/>
          <a:p>
            <a:pPr lvl="0" eaLnBrk="1" hangingPunct="1">
              <a:spcBef>
                <a:spcPts val="576"/>
              </a:spcBef>
              <a:spcAft>
                <a:spcPts val="1200"/>
              </a:spcAft>
              <a:buClr>
                <a:srgbClr val="CBB98A"/>
              </a:buClr>
            </a:pPr>
            <a:r>
              <a:rPr lang="de-DE" sz="2200" i="1" kern="0" dirty="0">
                <a:solidFill>
                  <a:srgbClr val="000000"/>
                </a:solidFill>
                <a:latin typeface="Calibri" charset="0"/>
                <a:ea typeface="Calibri" charset="0"/>
                <a:cs typeface="Calibri" charset="0"/>
              </a:rPr>
              <a:t>Was vermuten Sie?</a:t>
            </a:r>
          </a:p>
        </p:txBody>
      </p:sp>
    </p:spTree>
    <p:extLst>
      <p:ext uri="{BB962C8B-B14F-4D97-AF65-F5344CB8AC3E}">
        <p14:creationId xmlns:p14="http://schemas.microsoft.com/office/powerpoint/2010/main" val="1883606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normAutofit/>
          </a:bodyPr>
          <a:lstStyle/>
          <a:p>
            <a:pPr marL="0" indent="0">
              <a:buNone/>
            </a:pPr>
            <a:r>
              <a:rPr lang="de-DE" dirty="0"/>
              <a:t>Der Mond ist aufgegangen.</a:t>
            </a:r>
            <a:br>
              <a:rPr lang="de-DE" dirty="0"/>
            </a:br>
            <a:endParaRPr lang="de-DE" sz="2400" i="1" dirty="0"/>
          </a:p>
        </p:txBody>
      </p:sp>
      <p:sp>
        <p:nvSpPr>
          <p:cNvPr id="2" name="Titel 1"/>
          <p:cNvSpPr>
            <a:spLocks noGrp="1"/>
          </p:cNvSpPr>
          <p:nvPr>
            <p:ph type="title"/>
          </p:nvPr>
        </p:nvSpPr>
        <p:spPr/>
        <p:txBody>
          <a:bodyPr>
            <a:normAutofit fontScale="90000"/>
          </a:bodyPr>
          <a:lstStyle/>
          <a:p>
            <a:r>
              <a:rPr lang="de-DE" dirty="0"/>
              <a:t>Aufgabentheke für Sie </a:t>
            </a:r>
          </a:p>
        </p:txBody>
      </p:sp>
      <p:pic>
        <p:nvPicPr>
          <p:cNvPr id="14" name="Bild 13" descr="Bildschirmfoto 2014-11-18 um 17.23.09.png"/>
          <p:cNvPicPr>
            <a:picLocks noChangeAspect="1"/>
          </p:cNvPicPr>
          <p:nvPr/>
        </p:nvPicPr>
        <p:blipFill rotWithShape="1">
          <a:blip r:embed="rId3">
            <a:extLst>
              <a:ext uri="{28A0092B-C50C-407E-A947-70E740481C1C}">
                <a14:useLocalDpi xmlns:a14="http://schemas.microsoft.com/office/drawing/2010/main" val="0"/>
              </a:ext>
            </a:extLst>
          </a:blip>
          <a:srcRect l="2822"/>
          <a:stretch/>
        </p:blipFill>
        <p:spPr>
          <a:xfrm>
            <a:off x="3563888" y="3356992"/>
            <a:ext cx="5580112" cy="1760655"/>
          </a:xfrm>
          <a:prstGeom prst="rect">
            <a:avLst/>
          </a:prstGeom>
        </p:spPr>
      </p:pic>
      <p:pic>
        <p:nvPicPr>
          <p:cNvPr id="9" name="Grafik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68" y="3294291"/>
            <a:ext cx="2469521" cy="1836000"/>
          </a:xfrm>
          <a:prstGeom prst="rect">
            <a:avLst/>
          </a:prstGeom>
          <a:noFill/>
          <a:ln w="12700" cap="flat" cmpd="sng" algn="ctr">
            <a:solidFill>
              <a:sysClr val="windowText" lastClr="000000"/>
            </a:solidFill>
            <a:prstDash val="solid"/>
          </a:ln>
          <a:effectLst/>
        </p:spPr>
      </p:pic>
      <p:sp>
        <p:nvSpPr>
          <p:cNvPr id="10" name="Rechteck 9"/>
          <p:cNvSpPr/>
          <p:nvPr/>
        </p:nvSpPr>
        <p:spPr bwMode="auto">
          <a:xfrm>
            <a:off x="-252536" y="1552787"/>
            <a:ext cx="5862228" cy="115613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12" name="Rechteck 11"/>
          <p:cNvSpPr/>
          <p:nvPr/>
        </p:nvSpPr>
        <p:spPr>
          <a:xfrm>
            <a:off x="563240" y="1700808"/>
            <a:ext cx="4872856" cy="769441"/>
          </a:xfrm>
          <a:prstGeom prst="rect">
            <a:avLst/>
          </a:prstGeom>
        </p:spPr>
        <p:txBody>
          <a:bodyPr wrap="square">
            <a:spAutoFit/>
          </a:bodyPr>
          <a:lstStyle/>
          <a:p>
            <a:pPr lvl="0" eaLnBrk="1" hangingPunct="1">
              <a:spcBef>
                <a:spcPts val="576"/>
              </a:spcBef>
              <a:spcAft>
                <a:spcPts val="1200"/>
              </a:spcAft>
              <a:buClr>
                <a:srgbClr val="CBB98A"/>
              </a:buClr>
            </a:pPr>
            <a:r>
              <a:rPr lang="de-DE" sz="2200" i="1" kern="0" dirty="0">
                <a:solidFill>
                  <a:srgbClr val="000000"/>
                </a:solidFill>
                <a:latin typeface="Calibri" charset="0"/>
                <a:ea typeface="Calibri" charset="0"/>
                <a:cs typeface="Calibri" charset="0"/>
              </a:rPr>
              <a:t>Welche Funktion passt zu den realen Daten der Mondscheindauer?</a:t>
            </a:r>
          </a:p>
        </p:txBody>
      </p:sp>
    </p:spTree>
    <p:extLst>
      <p:ext uri="{BB962C8B-B14F-4D97-AF65-F5344CB8AC3E}">
        <p14:creationId xmlns:p14="http://schemas.microsoft.com/office/powerpoint/2010/main" val="1284282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324544" y="1806768"/>
            <a:ext cx="9073008" cy="1982272"/>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3" name="Inhaltsplatzhalter 2"/>
          <p:cNvSpPr>
            <a:spLocks noGrp="1"/>
          </p:cNvSpPr>
          <p:nvPr>
            <p:ph idx="1"/>
          </p:nvPr>
        </p:nvSpPr>
        <p:spPr/>
        <p:txBody>
          <a:bodyPr>
            <a:noAutofit/>
          </a:bodyPr>
          <a:lstStyle/>
          <a:p>
            <a:pPr marL="0" indent="0" algn="ctr">
              <a:buNone/>
            </a:pPr>
            <a:endParaRPr lang="de-DE" sz="2400" i="1" dirty="0"/>
          </a:p>
          <a:p>
            <a:pPr marL="0" indent="0" algn="ctr">
              <a:buNone/>
            </a:pPr>
            <a:endParaRPr lang="de-DE" sz="2400" i="1" dirty="0"/>
          </a:p>
          <a:p>
            <a:pPr marL="0" indent="0" algn="ctr">
              <a:buNone/>
            </a:pPr>
            <a:r>
              <a:rPr lang="de-DE" sz="2400" dirty="0"/>
              <a:t>Betrachten Sie verschiedene Graphen und ihre Ableitungsfunktionen.  </a:t>
            </a:r>
          </a:p>
          <a:p>
            <a:pPr marL="0" indent="0" algn="ctr">
              <a:buNone/>
            </a:pPr>
            <a:r>
              <a:rPr lang="de-DE" sz="2400" dirty="0"/>
              <a:t>Welche Zusammenhänge erkennen Sie? </a:t>
            </a:r>
          </a:p>
        </p:txBody>
      </p:sp>
      <p:sp>
        <p:nvSpPr>
          <p:cNvPr id="9" name="Titel 8"/>
          <p:cNvSpPr>
            <a:spLocks noGrp="1"/>
          </p:cNvSpPr>
          <p:nvPr>
            <p:ph type="title"/>
          </p:nvPr>
        </p:nvSpPr>
        <p:spPr/>
        <p:txBody>
          <a:bodyPr>
            <a:normAutofit fontScale="90000"/>
          </a:bodyPr>
          <a:lstStyle/>
          <a:p>
            <a:r>
              <a:rPr lang="de-DE" dirty="0"/>
              <a:t>Aufgabentheke für Sie</a:t>
            </a:r>
          </a:p>
        </p:txBody>
      </p:sp>
      <p:sp>
        <p:nvSpPr>
          <p:cNvPr id="10" name="Abgerundetes Rechteck 9"/>
          <p:cNvSpPr/>
          <p:nvPr/>
        </p:nvSpPr>
        <p:spPr bwMode="auto">
          <a:xfrm>
            <a:off x="395536" y="1124744"/>
            <a:ext cx="3240360"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800" b="1" dirty="0">
                <a:solidFill>
                  <a:prstClr val="black"/>
                </a:solidFill>
                <a:latin typeface="Calibri"/>
                <a:cs typeface="Calibri"/>
                <a:sym typeface="Wingdings"/>
              </a:rPr>
              <a:t>Zusammenhänge </a:t>
            </a:r>
          </a:p>
          <a:p>
            <a:pPr algn="ctr"/>
            <a:r>
              <a:rPr lang="de-DE" sz="1800" b="1" dirty="0">
                <a:solidFill>
                  <a:prstClr val="black"/>
                </a:solidFill>
                <a:latin typeface="Calibri"/>
                <a:cs typeface="Calibri"/>
                <a:sym typeface="Wingdings"/>
              </a:rPr>
              <a:t>erkennen</a:t>
            </a:r>
            <a:endParaRPr lang="de-DE" sz="1800" b="1" dirty="0">
              <a:solidFill>
                <a:schemeClr val="accent2"/>
              </a:solidFill>
              <a:latin typeface="Calibri"/>
              <a:cs typeface="Calibri"/>
            </a:endParaRPr>
          </a:p>
        </p:txBody>
      </p:sp>
    </p:spTree>
    <p:extLst>
      <p:ext uri="{BB962C8B-B14F-4D97-AF65-F5344CB8AC3E}">
        <p14:creationId xmlns:p14="http://schemas.microsoft.com/office/powerpoint/2010/main" val="14771606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a:bodyPr>
          <a:lstStyle/>
          <a:p>
            <a:r>
              <a:rPr lang="de-DE" dirty="0"/>
              <a:t>Hinweise zu den </a:t>
            </a:r>
            <a:r>
              <a:rPr lang="de-DE" dirty="0" smtClean="0"/>
              <a:t>Lizenzbedingungen</a:t>
            </a:r>
            <a:endParaRPr lang="de-DE" dirty="0"/>
          </a:p>
        </p:txBody>
      </p:sp>
      <p:sp>
        <p:nvSpPr>
          <p:cNvPr id="13" name="Inhaltsplatzhalter 2"/>
          <p:cNvSpPr>
            <a:spLocks noGrp="1"/>
          </p:cNvSpPr>
          <p:nvPr>
            <p:ph idx="4294967295"/>
          </p:nvPr>
        </p:nvSpPr>
        <p:spPr>
          <a:xfrm>
            <a:off x="384385" y="1223963"/>
            <a:ext cx="8426450" cy="5157787"/>
          </a:xfrm>
        </p:spPr>
        <p:txBody>
          <a:bodyPr>
            <a:noAutofit/>
          </a:bodyPr>
          <a:lstStyle/>
          <a:p>
            <a:pPr marL="285750" indent="-285750"/>
            <a:r>
              <a:rPr lang="de-DE" sz="1800" dirty="0" smtClean="0"/>
              <a:t>Dieses Material wurde für das Deutsche Zentrum für Lehrerbildung Mathematik (DZLM) konzipiert und kann, soweit nicht anderweitig gekennzeichnet, unter der </a:t>
            </a:r>
            <a:r>
              <a:rPr lang="de-DE" sz="1800" dirty="0" smtClean="0">
                <a:solidFill>
                  <a:schemeClr val="tx2"/>
                </a:solidFill>
                <a:hlinkClick r:id="rId3"/>
              </a:rPr>
              <a:t>Creative </a:t>
            </a:r>
            <a:r>
              <a:rPr lang="de-DE" sz="1800" dirty="0">
                <a:solidFill>
                  <a:schemeClr val="tx2"/>
                </a:solidFill>
                <a:hlinkClick r:id="rId3"/>
              </a:rPr>
              <a:t>Commons </a:t>
            </a:r>
            <a:r>
              <a:rPr lang="de-DE" sz="1800" dirty="0" smtClean="0">
                <a:solidFill>
                  <a:schemeClr val="tx2"/>
                </a:solidFill>
                <a:hlinkClick r:id="rId3"/>
              </a:rPr>
              <a:t>Lizenz Namensnennung – </a:t>
            </a:r>
            <a:r>
              <a:rPr lang="de-DE" sz="1800" dirty="0">
                <a:solidFill>
                  <a:schemeClr val="tx2"/>
                </a:solidFill>
                <a:hlinkClick r:id="rId3"/>
              </a:rPr>
              <a:t>Weitergabe unter gleichen Bedingungen 4.0 </a:t>
            </a:r>
            <a:r>
              <a:rPr lang="de-DE" sz="1800" dirty="0" smtClean="0">
                <a:solidFill>
                  <a:schemeClr val="tx2"/>
                </a:solidFill>
                <a:hlinkClick r:id="rId3"/>
              </a:rPr>
              <a:t>International </a:t>
            </a:r>
            <a:r>
              <a:rPr lang="de-DE" sz="1800" dirty="0" smtClean="0"/>
              <a:t>weiterverwendet werden. Das </a:t>
            </a:r>
            <a:r>
              <a:rPr lang="de-DE" sz="1800" dirty="0"/>
              <a:t>bedeutet insbesondere: Alle Folien und Materialien können für Zwecke der Aus- und Fortbildung gerne genutzt werden – unter der Voraussetzung, dass immer die Quellenhinweise aufgeführt bleiben. </a:t>
            </a:r>
            <a:endParaRPr lang="de-DE" sz="1800" dirty="0" smtClean="0"/>
          </a:p>
          <a:p>
            <a:pPr marL="285750" indent="-285750">
              <a:spcBef>
                <a:spcPts val="0"/>
              </a:spcBef>
            </a:pPr>
            <a:r>
              <a:rPr lang="de-DE" sz="1800" dirty="0"/>
              <a:t>An der Erstellung des Materials haben die folgenden Personen </a:t>
            </a:r>
            <a:r>
              <a:rPr lang="de-DE" sz="1800" dirty="0" smtClean="0"/>
              <a:t>an der Universität </a:t>
            </a:r>
            <a:r>
              <a:rPr lang="de-DE" sz="1800" dirty="0"/>
              <a:t>Duisburg-Essen mitgewirkt: Prof. Dr. Bärbel Barzel, M. Sc. Marcel Klinger, Dipl.-Math. Daniel </a:t>
            </a:r>
            <a:r>
              <a:rPr lang="de-DE" sz="1800" dirty="0" err="1"/>
              <a:t>Thurm</a:t>
            </a:r>
            <a:r>
              <a:rPr lang="de-DE" sz="1800" dirty="0"/>
              <a:t>, Joyce Peters-</a:t>
            </a:r>
            <a:r>
              <a:rPr lang="de-DE" sz="1800" dirty="0" err="1"/>
              <a:t>Dasdemir</a:t>
            </a:r>
            <a:r>
              <a:rPr lang="de-DE" sz="1800" dirty="0"/>
              <a:t>, Oliver Wagener </a:t>
            </a:r>
          </a:p>
          <a:p>
            <a:pPr marL="285750" indent="-285750">
              <a:spcBef>
                <a:spcPts val="0"/>
              </a:spcBef>
              <a:spcAft>
                <a:spcPts val="0"/>
              </a:spcAft>
            </a:pPr>
            <a:r>
              <a:rPr lang="de-DE" sz="1800" dirty="0"/>
              <a:t>Das Modul entstand als Überarbeitung des Materials aus dem Projekt „GTR NRW“ (neben den oben genannten Autoren unter Mitarbeit von Prof. Dr. Andreas </a:t>
            </a:r>
            <a:r>
              <a:rPr lang="de-DE" sz="1800" dirty="0" err="1"/>
              <a:t>Büchter</a:t>
            </a:r>
            <a:r>
              <a:rPr lang="de-DE" sz="1800" dirty="0"/>
              <a:t> | Uni Duisburg-Essen, Michael Casper, Prof. Dr. Gilbert </a:t>
            </a:r>
            <a:r>
              <a:rPr lang="de-DE" sz="1800" dirty="0" err="1"/>
              <a:t>Greefrath</a:t>
            </a:r>
            <a:r>
              <a:rPr lang="de-DE" sz="1800" dirty="0"/>
              <a:t>| Uni Münster, Dr. Heinz </a:t>
            </a:r>
            <a:r>
              <a:rPr lang="de-DE" sz="1800" dirty="0" err="1"/>
              <a:t>Laakmann</a:t>
            </a:r>
            <a:r>
              <a:rPr lang="de-DE" sz="1800" dirty="0"/>
              <a:t>, Prof. Dr. Florian Schacht, Hannes Stoppel, Dr. Carsten Tietz). </a:t>
            </a:r>
            <a:br>
              <a:rPr lang="de-DE" sz="1800" dirty="0"/>
            </a:br>
            <a:endParaRPr lang="de-DE" sz="1800" dirty="0"/>
          </a:p>
          <a:p>
            <a:pPr marL="285750" indent="-285750"/>
            <a:r>
              <a:rPr lang="de-DE" sz="1800" dirty="0"/>
              <a:t>Bildnachweise und Zitatquellen </a:t>
            </a:r>
            <a:r>
              <a:rPr lang="de-DE" sz="1800" dirty="0" smtClean="0"/>
              <a:t>finden Sie auf den jeweiligen Folien bzw. Zusatzmaterialien.</a:t>
            </a:r>
          </a:p>
          <a:p>
            <a:pPr marL="285750" indent="-285750"/>
            <a:r>
              <a:rPr lang="de-DE" sz="1800" dirty="0" smtClean="0"/>
              <a:t>Weitere Hinweise und Informationen zum DZLM finden Sie unter </a:t>
            </a:r>
            <a:r>
              <a:rPr lang="de-DE" sz="1800" dirty="0" smtClean="0">
                <a:hlinkClick r:id="rId4"/>
              </a:rPr>
              <a:t>dzlm.de</a:t>
            </a:r>
            <a:r>
              <a:rPr lang="de-DE" sz="1800" dirty="0" smtClean="0"/>
              <a:t>.</a:t>
            </a:r>
          </a:p>
        </p:txBody>
      </p:sp>
      <p:sp>
        <p:nvSpPr>
          <p:cNvPr id="10" name="Inhaltsplatzhalter 4"/>
          <p:cNvSpPr>
            <a:spLocks noGrp="1"/>
          </p:cNvSpPr>
          <p:nvPr>
            <p:ph idx="4294967295"/>
          </p:nvPr>
        </p:nvSpPr>
        <p:spPr>
          <a:xfrm>
            <a:off x="356186" y="835025"/>
            <a:ext cx="8428037" cy="287338"/>
          </a:xfrm>
          <a:prstGeom prst="rect">
            <a:avLst/>
          </a:prstGeom>
        </p:spPr>
        <p:txBody>
          <a:bodyPr/>
          <a:lstStyle/>
          <a:p>
            <a:pPr marL="0" indent="0">
              <a:buNone/>
            </a:pPr>
            <a:r>
              <a:rPr lang="de-DE" sz="1800" b="1" dirty="0" smtClean="0">
                <a:solidFill>
                  <a:schemeClr val="accent2"/>
                </a:solidFill>
              </a:rPr>
              <a:t>Diese Folie gehört mit zum Material und darf nicht entfernt werden.</a:t>
            </a:r>
            <a:endParaRPr lang="de-DE" sz="1800" b="1" dirty="0">
              <a:solidFill>
                <a:schemeClr val="accent2"/>
              </a:solidFill>
            </a:endParaRP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2800" b="1" i="0" u="none" strike="noStrike" kern="0" cap="none" spc="0" normalizeH="0" baseline="0" noProof="0" dirty="0">
              <a:ln>
                <a:noFill/>
              </a:ln>
              <a:solidFill>
                <a:srgbClr val="327A86"/>
              </a:solidFill>
              <a:effectLst/>
              <a:uLnTx/>
              <a:uFillTx/>
              <a:latin typeface="Calibri"/>
              <a:ea typeface="ＭＳ Ｐゴシック"/>
              <a:cs typeface="Calibri"/>
            </a:endParaRPr>
          </a:p>
        </p:txBody>
      </p:sp>
      <p:pic>
        <p:nvPicPr>
          <p:cNvPr id="7" name="Grafik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8344" y="476672"/>
            <a:ext cx="1224136" cy="441491"/>
          </a:xfrm>
          <a:prstGeom prst="rect">
            <a:avLst/>
          </a:prstGeom>
        </p:spPr>
      </p:pic>
    </p:spTree>
    <p:extLst>
      <p:ext uri="{BB962C8B-B14F-4D97-AF65-F5344CB8AC3E}">
        <p14:creationId xmlns:p14="http://schemas.microsoft.com/office/powerpoint/2010/main" val="20429991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2"/>
          <p:cNvSpPr>
            <a:spLocks noGrp="1"/>
          </p:cNvSpPr>
          <p:nvPr>
            <p:ph idx="1"/>
          </p:nvPr>
        </p:nvSpPr>
        <p:spPr/>
        <p:txBody>
          <a:bodyPr/>
          <a:lstStyle/>
          <a:p>
            <a:pPr>
              <a:buClr>
                <a:schemeClr val="tx2"/>
              </a:buClr>
            </a:pPr>
            <a:r>
              <a:rPr lang="de-DE" sz="2000" b="1" dirty="0">
                <a:solidFill>
                  <a:srgbClr val="327A87"/>
                </a:solidFill>
              </a:rPr>
              <a:t>Fortbildungsmaßnahmen, z</a:t>
            </a:r>
            <a:r>
              <a:rPr lang="de-DE" sz="2000" b="1" dirty="0" smtClean="0">
                <a:solidFill>
                  <a:srgbClr val="327A87"/>
                </a:solidFill>
              </a:rPr>
              <a:t>. B.:</a:t>
            </a:r>
            <a:r>
              <a:rPr lang="de-DE" sz="2000" dirty="0"/>
              <a:t/>
            </a:r>
            <a:br>
              <a:rPr lang="de-DE" sz="2000" dirty="0"/>
            </a:br>
            <a:r>
              <a:rPr lang="de-DE" sz="2000" dirty="0"/>
              <a:t>- Weiterqualifizierung von </a:t>
            </a:r>
            <a:r>
              <a:rPr lang="de-DE" sz="2000" dirty="0" err="1" smtClean="0"/>
              <a:t>MultiplikatorInnen</a:t>
            </a:r>
            <a:r>
              <a:rPr lang="de-DE" sz="2000" dirty="0" smtClean="0"/>
              <a:t> </a:t>
            </a:r>
            <a:r>
              <a:rPr lang="de-DE" sz="2000" dirty="0"/>
              <a:t/>
            </a:r>
            <a:br>
              <a:rPr lang="de-DE" sz="2000" dirty="0"/>
            </a:br>
            <a:r>
              <a:rPr lang="de-DE" sz="2000" dirty="0"/>
              <a:t>- Weiterqualifizierung von Lehrpersonen (auch fachfremd)</a:t>
            </a:r>
          </a:p>
          <a:p>
            <a:pPr>
              <a:buClr>
                <a:schemeClr val="tx2"/>
              </a:buClr>
            </a:pPr>
            <a:r>
              <a:rPr lang="de-DE" sz="2000" b="1" dirty="0">
                <a:solidFill>
                  <a:srgbClr val="327A87"/>
                </a:solidFill>
              </a:rPr>
              <a:t>Netzwerkbildung, z</a:t>
            </a:r>
            <a:r>
              <a:rPr lang="de-DE" sz="2000" b="1" dirty="0" smtClean="0">
                <a:solidFill>
                  <a:srgbClr val="327A87"/>
                </a:solidFill>
              </a:rPr>
              <a:t>. B.:</a:t>
            </a:r>
            <a:r>
              <a:rPr lang="de-DE" sz="2000" b="1" dirty="0">
                <a:solidFill>
                  <a:srgbClr val="327A87"/>
                </a:solidFill>
              </a:rPr>
              <a:t/>
            </a:r>
            <a:br>
              <a:rPr lang="de-DE" sz="2000" b="1" dirty="0">
                <a:solidFill>
                  <a:srgbClr val="327A87"/>
                </a:solidFill>
              </a:rPr>
            </a:br>
            <a:r>
              <a:rPr lang="de-DE" sz="2000" b="1" dirty="0">
                <a:solidFill>
                  <a:srgbClr val="327A87"/>
                </a:solidFill>
              </a:rPr>
              <a:t>- </a:t>
            </a:r>
            <a:r>
              <a:rPr lang="de-DE" sz="2000" dirty="0"/>
              <a:t>Konferenzorganisation</a:t>
            </a:r>
            <a:br>
              <a:rPr lang="de-DE" sz="2000" dirty="0"/>
            </a:br>
            <a:r>
              <a:rPr lang="de-DE" sz="2000" dirty="0"/>
              <a:t>- Kooperationen mit Ministerien und Landesinstituten</a:t>
            </a:r>
            <a:br>
              <a:rPr lang="de-DE" sz="2000" dirty="0"/>
            </a:br>
            <a:r>
              <a:rPr lang="de-DE" sz="2000" dirty="0"/>
              <a:t>- Informations- und Kommunikationsplattform</a:t>
            </a:r>
          </a:p>
          <a:p>
            <a:pPr>
              <a:buClr>
                <a:schemeClr val="tx2"/>
              </a:buClr>
            </a:pPr>
            <a:r>
              <a:rPr lang="de-DE" sz="2000" b="1" dirty="0">
                <a:solidFill>
                  <a:srgbClr val="327A87"/>
                </a:solidFill>
              </a:rPr>
              <a:t>Lehrerbildungsforschung, z</a:t>
            </a:r>
            <a:r>
              <a:rPr lang="de-DE" sz="2000" b="1" dirty="0" smtClean="0">
                <a:solidFill>
                  <a:srgbClr val="327A87"/>
                </a:solidFill>
              </a:rPr>
              <a:t>. B.:</a:t>
            </a:r>
            <a:r>
              <a:rPr lang="de-DE" sz="2000" b="1" dirty="0"/>
              <a:t/>
            </a:r>
            <a:br>
              <a:rPr lang="de-DE" sz="2000" b="1" dirty="0"/>
            </a:br>
            <a:r>
              <a:rPr lang="de-DE" sz="2000" b="1" dirty="0"/>
              <a:t>- </a:t>
            </a:r>
            <a:r>
              <a:rPr lang="de-DE" sz="2000" dirty="0"/>
              <a:t>Evaluation der DZLM-Angebote </a:t>
            </a:r>
            <a:br>
              <a:rPr lang="de-DE" sz="2000" dirty="0"/>
            </a:br>
            <a:r>
              <a:rPr lang="de-DE" sz="2000" dirty="0"/>
              <a:t>- </a:t>
            </a:r>
            <a:r>
              <a:rPr lang="de-DE" dirty="0"/>
              <a:t>f</a:t>
            </a:r>
            <a:r>
              <a:rPr lang="de-DE" sz="2000" dirty="0" smtClean="0"/>
              <a:t>orschungsbasierte </a:t>
            </a:r>
            <a:r>
              <a:rPr lang="de-DE" sz="2000" dirty="0"/>
              <a:t>Weiterentwicklung der DZLM-Fortbildungen </a:t>
            </a:r>
          </a:p>
          <a:p>
            <a:pPr>
              <a:buClr>
                <a:schemeClr val="tx2"/>
              </a:buClr>
            </a:pPr>
            <a:r>
              <a:rPr lang="de-DE" sz="2000" b="1" dirty="0">
                <a:solidFill>
                  <a:srgbClr val="327A87"/>
                </a:solidFill>
              </a:rPr>
              <a:t>Material- und Konzeptentwicklung, z</a:t>
            </a:r>
            <a:r>
              <a:rPr lang="de-DE" sz="2000" b="1" dirty="0" smtClean="0">
                <a:solidFill>
                  <a:srgbClr val="327A87"/>
                </a:solidFill>
              </a:rPr>
              <a:t>. B.:</a:t>
            </a:r>
            <a:r>
              <a:rPr lang="de-DE" sz="2000" b="1" dirty="0"/>
              <a:t/>
            </a:r>
            <a:br>
              <a:rPr lang="de-DE" sz="2000" b="1" dirty="0"/>
            </a:br>
            <a:r>
              <a:rPr lang="de-DE" sz="2000" b="1" dirty="0"/>
              <a:t>- </a:t>
            </a:r>
            <a:r>
              <a:rPr lang="de-DE" sz="2000" dirty="0"/>
              <a:t>Fortbildungsmaterial für </a:t>
            </a:r>
            <a:r>
              <a:rPr lang="de-DE" sz="2000" dirty="0" err="1" smtClean="0"/>
              <a:t>MultiplikatorInnen</a:t>
            </a:r>
            <a:r>
              <a:rPr lang="de-DE" sz="2000" dirty="0"/>
              <a:t>/Lehrpersonen</a:t>
            </a:r>
            <a:br>
              <a:rPr lang="de-DE" sz="2000" dirty="0"/>
            </a:br>
            <a:r>
              <a:rPr lang="de-DE" sz="2000" dirty="0"/>
              <a:t>- </a:t>
            </a:r>
            <a:r>
              <a:rPr lang="de-DE" dirty="0"/>
              <a:t>g</a:t>
            </a:r>
            <a:r>
              <a:rPr lang="de-DE" sz="2000" dirty="0" smtClean="0"/>
              <a:t>emeinsame </a:t>
            </a:r>
            <a:r>
              <a:rPr lang="de-DE" sz="2000" dirty="0"/>
              <a:t>Konzeptentwicklung mit Partnern</a:t>
            </a:r>
          </a:p>
          <a:p>
            <a:pPr marL="0" indent="0" algn="just">
              <a:buClr>
                <a:schemeClr val="tx2"/>
              </a:buClr>
              <a:buNone/>
            </a:pPr>
            <a:endParaRPr lang="de-DE" sz="2000" dirty="0"/>
          </a:p>
          <a:p>
            <a:pPr algn="just"/>
            <a:endParaRPr lang="de-DE" sz="2000" dirty="0"/>
          </a:p>
          <a:p>
            <a:pPr algn="just"/>
            <a:endParaRPr lang="de-DE" sz="2000" dirty="0"/>
          </a:p>
          <a:p>
            <a:pPr algn="just"/>
            <a:endParaRPr lang="de-DE" dirty="0"/>
          </a:p>
        </p:txBody>
      </p:sp>
      <p:sp>
        <p:nvSpPr>
          <p:cNvPr id="6" name="Titel 1"/>
          <p:cNvSpPr>
            <a:spLocks noGrp="1"/>
          </p:cNvSpPr>
          <p:nvPr>
            <p:ph type="title"/>
          </p:nvPr>
        </p:nvSpPr>
        <p:spPr/>
        <p:txBody>
          <a:bodyPr>
            <a:normAutofit fontScale="90000"/>
          </a:bodyPr>
          <a:lstStyle/>
          <a:p>
            <a:pPr eaLnBrk="1" hangingPunct="1"/>
            <a:r>
              <a:rPr lang="de-DE" dirty="0">
                <a:latin typeface="Calibri" charset="0"/>
                <a:ea typeface="ＭＳ Ｐゴシック" charset="0"/>
              </a:rPr>
              <a:t>Über das DZLM</a:t>
            </a:r>
            <a:endParaRPr lang="de-DE" dirty="0">
              <a:solidFill>
                <a:srgbClr val="CBB98A"/>
              </a:solidFill>
              <a:latin typeface="Calibri" charset="0"/>
              <a:ea typeface="ＭＳ Ｐゴシック" charset="0"/>
            </a:endParaRPr>
          </a:p>
        </p:txBody>
      </p:sp>
    </p:spTree>
    <p:extLst>
      <p:ext uri="{BB962C8B-B14F-4D97-AF65-F5344CB8AC3E}">
        <p14:creationId xmlns:p14="http://schemas.microsoft.com/office/powerpoint/2010/main" val="13313349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prstGeom prst="rect">
            <a:avLst/>
          </a:prstGeom>
        </p:spPr>
        <p:txBody>
          <a:bodyPr>
            <a:normAutofit fontScale="90000"/>
          </a:bodyPr>
          <a:lstStyle/>
          <a:p>
            <a:r>
              <a:rPr lang="de-DE" dirty="0"/>
              <a:t>Fortbildungen am DZLM</a:t>
            </a:r>
            <a:endParaRPr lang="de-DE" dirty="0">
              <a:solidFill>
                <a:srgbClr val="FF0000"/>
              </a:solidFill>
            </a:endParaRPr>
          </a:p>
        </p:txBody>
      </p:sp>
      <p:pic>
        <p:nvPicPr>
          <p:cNvPr id="6" name="Bild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3800" y="1023056"/>
            <a:ext cx="7216400" cy="5319196"/>
          </a:xfrm>
          <a:prstGeom prst="rect">
            <a:avLst/>
          </a:prstGeom>
        </p:spPr>
      </p:pic>
    </p:spTree>
    <p:extLst>
      <p:ext uri="{BB962C8B-B14F-4D97-AF65-F5344CB8AC3E}">
        <p14:creationId xmlns:p14="http://schemas.microsoft.com/office/powerpoint/2010/main" val="787034522"/>
      </p:ext>
    </p:extLst>
  </p:cSld>
  <p:clrMapOvr>
    <a:masterClrMapping/>
  </p:clrMapOvr>
  <mc:AlternateContent xmlns:mc="http://schemas.openxmlformats.org/markup-compatibility/2006" xmlns:p14="http://schemas.microsoft.com/office/powerpoint/2010/main">
    <mc:Choice Requires="p14">
      <p:transition p14:dur="0" advClick="0" advTm="10000"/>
    </mc:Choice>
    <mc:Fallback xmlns="">
      <p:transition advClick="0" advTm="10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Gestaltungsprinzipien des DZLM</a:t>
            </a:r>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624" y="4898256"/>
            <a:ext cx="882000" cy="882000"/>
          </a:xfrm>
          <a:prstGeom prst="rect">
            <a:avLst/>
          </a:prstGeom>
        </p:spPr>
      </p:pic>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624" y="1124744"/>
            <a:ext cx="882000" cy="882000"/>
          </a:xfrm>
          <a:prstGeom prst="rect">
            <a:avLst/>
          </a:prstGeom>
        </p:spPr>
      </p:pic>
      <p:pic>
        <p:nvPicPr>
          <p:cNvPr id="7" name="Grafik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5624" y="3011500"/>
            <a:ext cx="882000" cy="882000"/>
          </a:xfrm>
          <a:prstGeom prst="rect">
            <a:avLst/>
          </a:prstGeom>
        </p:spPr>
      </p:pic>
      <p:pic>
        <p:nvPicPr>
          <p:cNvPr id="8" name="Grafik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5624" y="3954878"/>
            <a:ext cx="882000" cy="882000"/>
          </a:xfrm>
          <a:prstGeom prst="rect">
            <a:avLst/>
          </a:prstGeom>
        </p:spPr>
      </p:pic>
      <p:pic>
        <p:nvPicPr>
          <p:cNvPr id="9" name="Grafik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5624" y="5841635"/>
            <a:ext cx="882000" cy="882000"/>
          </a:xfrm>
          <a:prstGeom prst="rect">
            <a:avLst/>
          </a:prstGeom>
        </p:spPr>
      </p:pic>
      <p:sp>
        <p:nvSpPr>
          <p:cNvPr id="16" name="Rechteck 15"/>
          <p:cNvSpPr/>
          <p:nvPr/>
        </p:nvSpPr>
        <p:spPr>
          <a:xfrm>
            <a:off x="1384064" y="2132856"/>
            <a:ext cx="7724440" cy="646331"/>
          </a:xfrm>
          <a:prstGeom prst="rect">
            <a:avLst/>
          </a:prstGeom>
        </p:spPr>
        <p:txBody>
          <a:bodyPr wrap="square">
            <a:spAutoFit/>
          </a:bodyPr>
          <a:lstStyle/>
          <a:p>
            <a:r>
              <a:rPr lang="de-DE" sz="1800" b="1" dirty="0">
                <a:latin typeface="Calibri" panose="020F0502020204030204" pitchFamily="34" charset="0"/>
              </a:rPr>
              <a:t>Teilnehmerorientierung:</a:t>
            </a:r>
            <a:r>
              <a:rPr lang="de-DE" sz="1800" dirty="0">
                <a:latin typeface="Calibri" panose="020F0502020204030204" pitchFamily="34" charset="0"/>
              </a:rPr>
              <a:t> auf Bedarfe abgestimmt &amp; auf </a:t>
            </a:r>
            <a:br>
              <a:rPr lang="de-DE" sz="1800" dirty="0">
                <a:latin typeface="Calibri" panose="020F0502020204030204" pitchFamily="34" charset="0"/>
              </a:rPr>
            </a:br>
            <a:r>
              <a:rPr lang="de-DE" sz="1800" dirty="0">
                <a:latin typeface="Calibri" panose="020F0502020204030204" pitchFamily="34" charset="0"/>
              </a:rPr>
              <a:t>Mitgestaltung ausgelegt</a:t>
            </a:r>
          </a:p>
        </p:txBody>
      </p:sp>
      <p:sp>
        <p:nvSpPr>
          <p:cNvPr id="17" name="Rechteck 16"/>
          <p:cNvSpPr/>
          <p:nvPr/>
        </p:nvSpPr>
        <p:spPr>
          <a:xfrm>
            <a:off x="1384064" y="1196752"/>
            <a:ext cx="7724440" cy="646331"/>
          </a:xfrm>
          <a:prstGeom prst="rect">
            <a:avLst/>
          </a:prstGeom>
        </p:spPr>
        <p:txBody>
          <a:bodyPr wrap="square">
            <a:spAutoFit/>
          </a:bodyPr>
          <a:lstStyle/>
          <a:p>
            <a:r>
              <a:rPr lang="de-DE" sz="1800" b="1" dirty="0">
                <a:latin typeface="Calibri" panose="020F0502020204030204" pitchFamily="34" charset="0"/>
              </a:rPr>
              <a:t>Kompetenzorientierung:</a:t>
            </a:r>
            <a:r>
              <a:rPr lang="de-DE" sz="1800" dirty="0">
                <a:latin typeface="Calibri" panose="020F0502020204030204" pitchFamily="34" charset="0"/>
              </a:rPr>
              <a:t> transparente Kompetenz-Ziele &amp; Fokus </a:t>
            </a:r>
            <a:br>
              <a:rPr lang="de-DE" sz="1800" dirty="0">
                <a:latin typeface="Calibri" panose="020F0502020204030204" pitchFamily="34" charset="0"/>
              </a:rPr>
            </a:br>
            <a:r>
              <a:rPr lang="de-DE" sz="1800" dirty="0">
                <a:latin typeface="Calibri" panose="020F0502020204030204" pitchFamily="34" charset="0"/>
              </a:rPr>
              <a:t>auf Entwicklung</a:t>
            </a:r>
          </a:p>
        </p:txBody>
      </p:sp>
      <p:sp>
        <p:nvSpPr>
          <p:cNvPr id="18" name="Rechteck 17"/>
          <p:cNvSpPr/>
          <p:nvPr/>
        </p:nvSpPr>
        <p:spPr>
          <a:xfrm>
            <a:off x="1384064" y="3212976"/>
            <a:ext cx="7567113" cy="369332"/>
          </a:xfrm>
          <a:prstGeom prst="rect">
            <a:avLst/>
          </a:prstGeom>
        </p:spPr>
        <p:txBody>
          <a:bodyPr wrap="square">
            <a:spAutoFit/>
          </a:bodyPr>
          <a:lstStyle/>
          <a:p>
            <a:r>
              <a:rPr lang="de-DE" sz="1800" b="1" dirty="0">
                <a:latin typeface="Calibri" panose="020F0502020204030204" pitchFamily="34" charset="0"/>
              </a:rPr>
              <a:t>Kooperationsanregung</a:t>
            </a:r>
            <a:r>
              <a:rPr lang="de-DE" sz="1800" dirty="0">
                <a:latin typeface="Calibri" panose="020F0502020204030204" pitchFamily="34" charset="0"/>
              </a:rPr>
              <a:t>: Gemeinsam arbeiten &amp; sich austauschen</a:t>
            </a:r>
          </a:p>
        </p:txBody>
      </p:sp>
      <p:pic>
        <p:nvPicPr>
          <p:cNvPr id="19" name="Grafik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5624" y="2068122"/>
            <a:ext cx="882000" cy="882000"/>
          </a:xfrm>
          <a:prstGeom prst="rect">
            <a:avLst/>
          </a:prstGeom>
        </p:spPr>
      </p:pic>
      <p:sp>
        <p:nvSpPr>
          <p:cNvPr id="20" name="Rechteck 19"/>
          <p:cNvSpPr/>
          <p:nvPr/>
        </p:nvSpPr>
        <p:spPr>
          <a:xfrm>
            <a:off x="1384064" y="5085184"/>
            <a:ext cx="7628177" cy="369332"/>
          </a:xfrm>
          <a:prstGeom prst="rect">
            <a:avLst/>
          </a:prstGeom>
        </p:spPr>
        <p:txBody>
          <a:bodyPr wrap="square">
            <a:spAutoFit/>
          </a:bodyPr>
          <a:lstStyle/>
          <a:p>
            <a:r>
              <a:rPr lang="de-DE" sz="1800" b="1" dirty="0">
                <a:latin typeface="Calibri" panose="020F0502020204030204" pitchFamily="34" charset="0"/>
              </a:rPr>
              <a:t>Fallbezug: </a:t>
            </a:r>
            <a:r>
              <a:rPr lang="de-DE" sz="1800" dirty="0">
                <a:latin typeface="Calibri" panose="020F0502020204030204" pitchFamily="34" charset="0"/>
              </a:rPr>
              <a:t>Unterrichtssituationen als Ausgangspunkt &amp; Anwendungsfeld</a:t>
            </a:r>
          </a:p>
        </p:txBody>
      </p:sp>
      <p:sp>
        <p:nvSpPr>
          <p:cNvPr id="21" name="Rechteck 20"/>
          <p:cNvSpPr/>
          <p:nvPr/>
        </p:nvSpPr>
        <p:spPr>
          <a:xfrm>
            <a:off x="1384064" y="4149080"/>
            <a:ext cx="6333644" cy="369332"/>
          </a:xfrm>
          <a:prstGeom prst="rect">
            <a:avLst/>
          </a:prstGeom>
        </p:spPr>
        <p:txBody>
          <a:bodyPr wrap="square">
            <a:spAutoFit/>
          </a:bodyPr>
          <a:lstStyle/>
          <a:p>
            <a:r>
              <a:rPr lang="de-DE" sz="1800" b="1" dirty="0">
                <a:latin typeface="Calibri" panose="020F0502020204030204" pitchFamily="34" charset="0"/>
              </a:rPr>
              <a:t>Lehr-Lern-Vielfalt: </a:t>
            </a:r>
            <a:r>
              <a:rPr lang="de-DE" sz="1800" dirty="0">
                <a:latin typeface="Calibri" panose="020F0502020204030204" pitchFamily="34" charset="0"/>
              </a:rPr>
              <a:t>Sandwich-Prinzip &amp;</a:t>
            </a:r>
            <a:r>
              <a:rPr lang="de-DE" sz="1800" b="1" dirty="0">
                <a:latin typeface="Calibri" panose="020F0502020204030204" pitchFamily="34" charset="0"/>
              </a:rPr>
              <a:t> </a:t>
            </a:r>
            <a:r>
              <a:rPr lang="de-DE" sz="1800" dirty="0">
                <a:latin typeface="Calibri" panose="020F0502020204030204" pitchFamily="34" charset="0"/>
              </a:rPr>
              <a:t>methodische Vielfalt</a:t>
            </a:r>
          </a:p>
        </p:txBody>
      </p:sp>
      <p:sp>
        <p:nvSpPr>
          <p:cNvPr id="23" name="Rechteck 22"/>
          <p:cNvSpPr/>
          <p:nvPr/>
        </p:nvSpPr>
        <p:spPr>
          <a:xfrm>
            <a:off x="1384064" y="6084004"/>
            <a:ext cx="7080870" cy="369332"/>
          </a:xfrm>
          <a:prstGeom prst="rect">
            <a:avLst/>
          </a:prstGeom>
        </p:spPr>
        <p:txBody>
          <a:bodyPr wrap="square">
            <a:spAutoFit/>
          </a:bodyPr>
          <a:lstStyle/>
          <a:p>
            <a:r>
              <a:rPr lang="de-DE" sz="1800" b="1" dirty="0">
                <a:latin typeface="Calibri" panose="020F0502020204030204" pitchFamily="34" charset="0"/>
              </a:rPr>
              <a:t>Reflexionsförderung: </a:t>
            </a:r>
            <a:r>
              <a:rPr lang="de-DE" sz="1800" dirty="0">
                <a:latin typeface="Calibri" panose="020F0502020204030204" pitchFamily="34" charset="0"/>
              </a:rPr>
              <a:t>individuell &amp; gemeinsam Unterricht reflektieren</a:t>
            </a:r>
          </a:p>
        </p:txBody>
      </p:sp>
    </p:spTree>
    <p:extLst>
      <p:ext uri="{BB962C8B-B14F-4D97-AF65-F5344CB8AC3E}">
        <p14:creationId xmlns:p14="http://schemas.microsoft.com/office/powerpoint/2010/main" val="4642733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bgerundetes Rechteck 7"/>
          <p:cNvSpPr/>
          <p:nvPr/>
        </p:nvSpPr>
        <p:spPr bwMode="auto">
          <a:xfrm>
            <a:off x="2524400" y="1616100"/>
            <a:ext cx="3816424"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dirty="0">
                <a:latin typeface="Calibri"/>
                <a:cs typeface="Calibri"/>
              </a:rPr>
              <a:t>Fachspezifische Sprachbildung</a:t>
            </a:r>
          </a:p>
        </p:txBody>
      </p:sp>
      <p:pic>
        <p:nvPicPr>
          <p:cNvPr id="4" name="Bild 3" descr="ws15078_DZLM_Icons_Sprachförderung.pd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60976" y="1566452"/>
            <a:ext cx="535432" cy="535432"/>
          </a:xfrm>
          <a:prstGeom prst="rect">
            <a:avLst/>
          </a:prstGeom>
        </p:spPr>
      </p:pic>
      <p:sp>
        <p:nvSpPr>
          <p:cNvPr id="10" name="Abgerundetes Rechteck 9"/>
          <p:cNvSpPr/>
          <p:nvPr/>
        </p:nvSpPr>
        <p:spPr bwMode="auto">
          <a:xfrm>
            <a:off x="2524400" y="2336180"/>
            <a:ext cx="3816424"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dirty="0">
                <a:latin typeface="Calibri"/>
                <a:cs typeface="Calibri"/>
              </a:rPr>
              <a:t>Fachfremd Unterrichtende</a:t>
            </a:r>
          </a:p>
        </p:txBody>
      </p:sp>
      <p:pic>
        <p:nvPicPr>
          <p:cNvPr id="11" name="Bild 10" descr="ws15078_DZLM_Icons_Fachfremd.pdf"/>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264500" y="2276872"/>
            <a:ext cx="535432" cy="535432"/>
          </a:xfrm>
          <a:prstGeom prst="rect">
            <a:avLst/>
          </a:prstGeom>
        </p:spPr>
      </p:pic>
      <p:sp>
        <p:nvSpPr>
          <p:cNvPr id="12" name="Abgerundetes Rechteck 11"/>
          <p:cNvSpPr/>
          <p:nvPr/>
        </p:nvSpPr>
        <p:spPr bwMode="auto">
          <a:xfrm>
            <a:off x="2452392" y="3776340"/>
            <a:ext cx="3888432"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dirty="0" err="1">
                <a:latin typeface="Calibri"/>
                <a:cs typeface="Calibri"/>
              </a:rPr>
              <a:t>Heterogene und inklusive Lerngruppen</a:t>
            </a:r>
            <a:endParaRPr lang="de-DE" sz="1800" dirty="0">
              <a:latin typeface="Calibri"/>
              <a:cs typeface="Calibri"/>
            </a:endParaRPr>
          </a:p>
        </p:txBody>
      </p:sp>
      <p:sp>
        <p:nvSpPr>
          <p:cNvPr id="13" name="Abgerundetes Rechteck 12"/>
          <p:cNvSpPr/>
          <p:nvPr/>
        </p:nvSpPr>
        <p:spPr bwMode="auto">
          <a:xfrm>
            <a:off x="2524400" y="4496420"/>
            <a:ext cx="3888432"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dirty="0" smtClean="0">
                <a:latin typeface="Calibri"/>
                <a:cs typeface="Calibri"/>
              </a:rPr>
              <a:t>Digitale Werkzeuge</a:t>
            </a:r>
            <a:endParaRPr lang="de-DE" sz="1800" dirty="0">
              <a:latin typeface="Calibri"/>
              <a:cs typeface="Calibri"/>
            </a:endParaRPr>
          </a:p>
        </p:txBody>
      </p:sp>
      <p:sp>
        <p:nvSpPr>
          <p:cNvPr id="14" name="Abgerundetes Rechteck 13"/>
          <p:cNvSpPr/>
          <p:nvPr/>
        </p:nvSpPr>
        <p:spPr bwMode="auto">
          <a:xfrm>
            <a:off x="2524400" y="3056260"/>
            <a:ext cx="3816424"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dirty="0">
                <a:latin typeface="Calibri"/>
                <a:cs typeface="Calibri"/>
              </a:rPr>
              <a:t>Leitideen (Schwerpunkt Stochastik)</a:t>
            </a:r>
          </a:p>
        </p:txBody>
      </p:sp>
      <p:pic>
        <p:nvPicPr>
          <p:cNvPr id="15" name="Bild 14" descr="ws15078_DZLM_Icons_digitale_Agenda.pdf"/>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090692" y="4465044"/>
            <a:ext cx="535432" cy="535432"/>
          </a:xfrm>
          <a:prstGeom prst="rect">
            <a:avLst/>
          </a:prstGeom>
        </p:spPr>
      </p:pic>
      <p:pic>
        <p:nvPicPr>
          <p:cNvPr id="16" name="Bild 15" descr="ws15078_DZLM_Icons_Heterogenität.pdf"/>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268816" y="3725540"/>
            <a:ext cx="535432" cy="535432"/>
          </a:xfrm>
          <a:prstGeom prst="rect">
            <a:avLst/>
          </a:prstGeom>
        </p:spPr>
      </p:pic>
      <p:pic>
        <p:nvPicPr>
          <p:cNvPr id="5" name="Bild 4" descr="ws15078_DZLM_Icons_Stochastik.pd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060976" y="2984252"/>
            <a:ext cx="535432" cy="535432"/>
          </a:xfrm>
          <a:prstGeom prst="rect">
            <a:avLst/>
          </a:prstGeom>
        </p:spPr>
      </p:pic>
      <p:sp>
        <p:nvSpPr>
          <p:cNvPr id="17" name="Abgerundetes Rechteck 16"/>
          <p:cNvSpPr/>
          <p:nvPr/>
        </p:nvSpPr>
        <p:spPr bwMode="auto">
          <a:xfrm>
            <a:off x="2483768" y="5199526"/>
            <a:ext cx="3888432"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dirty="0">
                <a:latin typeface="Calibri"/>
                <a:cs typeface="Calibri"/>
              </a:rPr>
              <a:t>Elementare </a:t>
            </a:r>
            <a:r>
              <a:rPr lang="de-DE" sz="1800" dirty="0" smtClean="0">
                <a:latin typeface="Calibri"/>
                <a:cs typeface="Calibri"/>
              </a:rPr>
              <a:t>mathematische </a:t>
            </a:r>
            <a:r>
              <a:rPr lang="de-DE" sz="1800" dirty="0">
                <a:latin typeface="Calibri"/>
                <a:cs typeface="Calibri"/>
              </a:rPr>
              <a:t>Bildung</a:t>
            </a:r>
          </a:p>
        </p:txBody>
      </p:sp>
      <p:pic>
        <p:nvPicPr>
          <p:cNvPr id="9" name="Bild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61704" y="5188044"/>
            <a:ext cx="542544" cy="542544"/>
          </a:xfrm>
          <a:prstGeom prst="rect">
            <a:avLst/>
          </a:prstGeom>
        </p:spPr>
      </p:pic>
      <p:sp>
        <p:nvSpPr>
          <p:cNvPr id="19" name="Titel 18"/>
          <p:cNvSpPr>
            <a:spLocks noGrp="1"/>
          </p:cNvSpPr>
          <p:nvPr>
            <p:ph type="title"/>
          </p:nvPr>
        </p:nvSpPr>
        <p:spPr/>
        <p:txBody>
          <a:bodyPr>
            <a:normAutofit fontScale="90000"/>
          </a:bodyPr>
          <a:lstStyle/>
          <a:p>
            <a:r>
              <a:rPr lang="de-DE" dirty="0"/>
              <a:t>Fokusthemen des DZLM</a:t>
            </a:r>
          </a:p>
        </p:txBody>
      </p:sp>
    </p:spTree>
    <p:extLst>
      <p:ext uri="{BB962C8B-B14F-4D97-AF65-F5344CB8AC3E}">
        <p14:creationId xmlns:p14="http://schemas.microsoft.com/office/powerpoint/2010/main" val="490889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342900">
              <a:buClr>
                <a:schemeClr val="tx2"/>
              </a:buClr>
            </a:pPr>
            <a:endParaRPr lang="de-DE" sz="2000" dirty="0">
              <a:latin typeface="Calibri" panose="020F0502020204030204" pitchFamily="34" charset="0"/>
            </a:endParaRPr>
          </a:p>
          <a:p>
            <a:pPr marL="342900">
              <a:buClr>
                <a:schemeClr val="tx2"/>
              </a:buClr>
            </a:pPr>
            <a:endParaRPr lang="de-DE" dirty="0">
              <a:latin typeface="Calibri" panose="020F0502020204030204" pitchFamily="34" charset="0"/>
            </a:endParaRPr>
          </a:p>
          <a:p>
            <a:pPr marL="342900">
              <a:buClr>
                <a:schemeClr val="tx2"/>
              </a:buClr>
            </a:pPr>
            <a:r>
              <a:rPr lang="de-DE" sz="2000" dirty="0">
                <a:latin typeface="Calibri" panose="020F0502020204030204" pitchFamily="34" charset="0"/>
              </a:rPr>
              <a:t>sind ein wichtiger Faktor für </a:t>
            </a:r>
            <a:r>
              <a:rPr lang="de-DE" sz="2000" dirty="0" smtClean="0">
                <a:latin typeface="Calibri" panose="020F0502020204030204" pitchFamily="34" charset="0"/>
              </a:rPr>
              <a:t>Lehrerzufriedenheit.</a:t>
            </a:r>
            <a:endParaRPr lang="de-DE" sz="2000" dirty="0">
              <a:latin typeface="Calibri" panose="020F0502020204030204" pitchFamily="34" charset="0"/>
            </a:endParaRPr>
          </a:p>
          <a:p>
            <a:pPr marL="342900">
              <a:buClr>
                <a:schemeClr val="tx2"/>
              </a:buClr>
            </a:pPr>
            <a:r>
              <a:rPr lang="de-DE" sz="2000" dirty="0">
                <a:latin typeface="Calibri" panose="020F0502020204030204" pitchFamily="34" charset="0"/>
              </a:rPr>
              <a:t>verbessern </a:t>
            </a:r>
            <a:r>
              <a:rPr lang="de-DE" sz="2000" dirty="0" smtClean="0">
                <a:latin typeface="Calibri" panose="020F0502020204030204" pitchFamily="34" charset="0"/>
              </a:rPr>
              <a:t>Schülerleistungen.</a:t>
            </a:r>
            <a:endParaRPr lang="de-DE" sz="2000" dirty="0">
              <a:latin typeface="Calibri" panose="020F0502020204030204" pitchFamily="34" charset="0"/>
            </a:endParaRPr>
          </a:p>
        </p:txBody>
      </p:sp>
      <p:sp>
        <p:nvSpPr>
          <p:cNvPr id="2" name="Titel 1"/>
          <p:cNvSpPr>
            <a:spLocks noGrp="1"/>
          </p:cNvSpPr>
          <p:nvPr>
            <p:ph type="title"/>
          </p:nvPr>
        </p:nvSpPr>
        <p:spPr/>
        <p:txBody>
          <a:bodyPr>
            <a:normAutofit fontScale="90000"/>
          </a:bodyPr>
          <a:lstStyle/>
          <a:p>
            <a:r>
              <a:rPr lang="de-DE" dirty="0"/>
              <a:t>           Kooperationsanregend</a:t>
            </a:r>
          </a:p>
        </p:txBody>
      </p:sp>
      <p:sp>
        <p:nvSpPr>
          <p:cNvPr id="5" name="Inhaltsplatzhalter 2"/>
          <p:cNvSpPr>
            <a:spLocks noGrp="1"/>
          </p:cNvSpPr>
          <p:nvPr>
            <p:ph idx="4294967295"/>
          </p:nvPr>
        </p:nvSpPr>
        <p:spPr>
          <a:xfrm>
            <a:off x="0" y="1341438"/>
            <a:ext cx="7918450" cy="481012"/>
          </a:xfrm>
        </p:spPr>
        <p:txBody>
          <a:bodyPr/>
          <a:lstStyle/>
          <a:p>
            <a:pPr marL="0" indent="0">
              <a:buNone/>
            </a:pPr>
            <a:r>
              <a:rPr lang="de-DE" b="1" dirty="0">
                <a:latin typeface="Calibri" panose="020F0502020204030204" pitchFamily="34" charset="0"/>
              </a:rPr>
              <a:t>     Aus der Forschung bekannt:</a:t>
            </a:r>
            <a:br>
              <a:rPr lang="de-DE" b="1" dirty="0">
                <a:latin typeface="Calibri" panose="020F0502020204030204" pitchFamily="34" charset="0"/>
              </a:rPr>
            </a:br>
            <a:r>
              <a:rPr lang="de-DE" b="1" dirty="0">
                <a:latin typeface="Calibri" panose="020F0502020204030204" pitchFamily="34" charset="0"/>
              </a:rPr>
              <a:t>     Langfristige kollegiale </a:t>
            </a:r>
            <a:r>
              <a:rPr lang="de-DE" b="1" dirty="0" smtClean="0">
                <a:latin typeface="Calibri" panose="020F0502020204030204" pitchFamily="34" charset="0"/>
              </a:rPr>
              <a:t>Kooperationen</a:t>
            </a:r>
            <a:endParaRPr lang="de-DE" b="1" dirty="0">
              <a:latin typeface="Calibri" panose="020F0502020204030204" pitchFamily="34" charset="0"/>
            </a:endParaRPr>
          </a:p>
        </p:txBody>
      </p:sp>
      <p:pic>
        <p:nvPicPr>
          <p:cNvPr id="6" name="Bild 5" descr="Fortbildung_©Woodapple-Fotolia.com_37359192_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7784" y="3501008"/>
            <a:ext cx="3530921" cy="2340000"/>
          </a:xfrm>
          <a:prstGeom prst="rect">
            <a:avLst/>
          </a:prstGeom>
          <a:effectLst>
            <a:reflection stA="50000" endPos="10000" dist="12700" dir="5400000" sy="-100000" algn="bl" rotWithShape="0"/>
          </a:effectLst>
        </p:spPr>
      </p:pic>
      <p:grpSp>
        <p:nvGrpSpPr>
          <p:cNvPr id="51" name="Gruppierung 50"/>
          <p:cNvGrpSpPr/>
          <p:nvPr/>
        </p:nvGrpSpPr>
        <p:grpSpPr>
          <a:xfrm>
            <a:off x="253269" y="404664"/>
            <a:ext cx="8991834" cy="745479"/>
            <a:chOff x="253269" y="405234"/>
            <a:chExt cx="8991834" cy="745479"/>
          </a:xfrm>
        </p:grpSpPr>
        <p:sp>
          <p:nvSpPr>
            <p:cNvPr id="7" name="Rechteck 6"/>
            <p:cNvSpPr/>
            <p:nvPr/>
          </p:nvSpPr>
          <p:spPr>
            <a:xfrm>
              <a:off x="5071659" y="764704"/>
              <a:ext cx="3820821" cy="276999"/>
            </a:xfrm>
            <a:prstGeom prst="rect">
              <a:avLst/>
            </a:prstGeom>
          </p:spPr>
          <p:txBody>
            <a:bodyPr wrap="square">
              <a:spAutoFit/>
            </a:bodyPr>
            <a:lstStyle/>
            <a:p>
              <a:r>
                <a:rPr lang="de-DE" sz="1200" kern="0" dirty="0">
                  <a:solidFill>
                    <a:srgbClr val="000000"/>
                  </a:solidFill>
                  <a:ea typeface="Arial" charset="0"/>
                  <a:cs typeface="Arial" charset="0"/>
                </a:rPr>
                <a:t>(Scherer &amp; Steinbring 2006; </a:t>
              </a:r>
              <a:r>
                <a:rPr lang="de-DE" sz="1200" kern="0" dirty="0" err="1">
                  <a:solidFill>
                    <a:srgbClr val="000000"/>
                  </a:solidFill>
                  <a:ea typeface="Arial" charset="0"/>
                  <a:cs typeface="Arial" charset="0"/>
                </a:rPr>
                <a:t>Bonsen</a:t>
              </a:r>
              <a:r>
                <a:rPr lang="de-DE" sz="1200" kern="0" dirty="0">
                  <a:solidFill>
                    <a:srgbClr val="000000"/>
                  </a:solidFill>
                  <a:ea typeface="Arial" charset="0"/>
                  <a:cs typeface="Arial" charset="0"/>
                </a:rPr>
                <a:t> &amp; Hübner 2012) </a:t>
              </a:r>
              <a:endParaRPr lang="de-DE" sz="1200" dirty="0">
                <a:ea typeface="Arial" charset="0"/>
                <a:cs typeface="Arial" charset="0"/>
              </a:endParaRPr>
            </a:p>
          </p:txBody>
        </p:sp>
        <p:sp>
          <p:nvSpPr>
            <p:cNvPr id="9" name="Rechteck 8"/>
            <p:cNvSpPr/>
            <p:nvPr/>
          </p:nvSpPr>
          <p:spPr>
            <a:xfrm>
              <a:off x="4835550" y="493215"/>
              <a:ext cx="4409553" cy="657498"/>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p>
              <a:pPr eaLnBrk="1" hangingPunct="1">
                <a:spcBef>
                  <a:spcPts val="576"/>
                </a:spcBef>
                <a:spcAft>
                  <a:spcPts val="700"/>
                </a:spcAft>
                <a:buClr>
                  <a:srgbClr val="CBB98A"/>
                </a:buClr>
                <a:buFont typeface="Wingdings" charset="2"/>
                <a:buNone/>
              </a:pPr>
              <a:r>
                <a:rPr lang="de-DE" sz="2000" kern="0" dirty="0">
                  <a:latin typeface="Calibri" panose="020F0502020204030204" pitchFamily="34" charset="0"/>
                  <a:ea typeface="+mn-ea"/>
                  <a:cs typeface="Calibri"/>
                </a:rPr>
                <a:t>langfristige Zusammenarbeit anregen</a:t>
              </a:r>
            </a:p>
          </p:txBody>
        </p:sp>
        <p:grpSp>
          <p:nvGrpSpPr>
            <p:cNvPr id="10" name="Gruppierung 9"/>
            <p:cNvGrpSpPr>
              <a:grpSpLocks noChangeAspect="1"/>
            </p:cNvGrpSpPr>
            <p:nvPr/>
          </p:nvGrpSpPr>
          <p:grpSpPr>
            <a:xfrm>
              <a:off x="253269" y="405234"/>
              <a:ext cx="682835" cy="647502"/>
              <a:chOff x="1059130" y="3871349"/>
              <a:chExt cx="1134544" cy="1075838"/>
            </a:xfrm>
          </p:grpSpPr>
          <p:cxnSp>
            <p:nvCxnSpPr>
              <p:cNvPr id="11" name="Gerade Verbindung mit Pfeil 127"/>
              <p:cNvCxnSpPr>
                <a:endCxn id="27" idx="3"/>
              </p:cNvCxnSpPr>
              <p:nvPr/>
            </p:nvCxnSpPr>
            <p:spPr>
              <a:xfrm rot="16200000" flipH="1">
                <a:off x="1875500" y="4194904"/>
                <a:ext cx="353352" cy="224400"/>
              </a:xfrm>
              <a:prstGeom prst="curvedConnector4">
                <a:avLst>
                  <a:gd name="adj1" fmla="val 38684"/>
                  <a:gd name="adj2" fmla="val 21439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grpSp>
            <p:nvGrpSpPr>
              <p:cNvPr id="12" name="Gruppierung 11"/>
              <p:cNvGrpSpPr>
                <a:grpSpLocks noChangeAspect="1"/>
              </p:cNvGrpSpPr>
              <p:nvPr/>
            </p:nvGrpSpPr>
            <p:grpSpPr>
              <a:xfrm>
                <a:off x="1498175" y="4209232"/>
                <a:ext cx="153014" cy="284480"/>
                <a:chOff x="4649759" y="1308100"/>
                <a:chExt cx="239085" cy="444500"/>
              </a:xfrm>
              <a:solidFill>
                <a:srgbClr val="7F9BA6"/>
              </a:solidFill>
            </p:grpSpPr>
            <p:sp>
              <p:nvSpPr>
                <p:cNvPr id="44" name="Oval 43"/>
                <p:cNvSpPr/>
                <p:nvPr/>
              </p:nvSpPr>
              <p:spPr>
                <a:xfrm>
                  <a:off x="4696355" y="1308100"/>
                  <a:ext cx="142346" cy="150132"/>
                </a:xfrm>
                <a:prstGeom prst="ellipse">
                  <a:avLst/>
                </a:prstGeom>
                <a:grpFill/>
                <a:ln>
                  <a:solidFill>
                    <a:srgbClr val="7F9BA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45" name="Trapez 44"/>
                <p:cNvSpPr/>
                <p:nvPr/>
              </p:nvSpPr>
              <p:spPr>
                <a:xfrm>
                  <a:off x="4649759" y="1451882"/>
                  <a:ext cx="239085" cy="249918"/>
                </a:xfrm>
                <a:prstGeom prst="trapezoid">
                  <a:avLst>
                    <a:gd name="adj" fmla="val 36720"/>
                  </a:avLst>
                </a:prstGeom>
                <a:grpFill/>
                <a:ln>
                  <a:solidFill>
                    <a:srgbClr val="7F9BA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46" name="Rechteck 45"/>
                <p:cNvSpPr/>
                <p:nvPr/>
              </p:nvSpPr>
              <p:spPr>
                <a:xfrm>
                  <a:off x="4649760" y="1701800"/>
                  <a:ext cx="239084" cy="50800"/>
                </a:xfrm>
                <a:prstGeom prst="rect">
                  <a:avLst/>
                </a:prstGeom>
                <a:grpFill/>
                <a:ln>
                  <a:solidFill>
                    <a:srgbClr val="7F9BA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grpSp>
          <p:grpSp>
            <p:nvGrpSpPr>
              <p:cNvPr id="13" name="Gruppierung 12"/>
              <p:cNvGrpSpPr>
                <a:grpSpLocks noChangeAspect="1"/>
              </p:cNvGrpSpPr>
              <p:nvPr/>
            </p:nvGrpSpPr>
            <p:grpSpPr>
              <a:xfrm>
                <a:off x="1059130" y="4393995"/>
                <a:ext cx="153014" cy="284480"/>
                <a:chOff x="4649760" y="1308100"/>
                <a:chExt cx="239101" cy="444500"/>
              </a:xfrm>
              <a:solidFill>
                <a:srgbClr val="347A86"/>
              </a:solidFill>
            </p:grpSpPr>
            <p:sp>
              <p:nvSpPr>
                <p:cNvPr id="41" name="Oval 40"/>
                <p:cNvSpPr/>
                <p:nvPr/>
              </p:nvSpPr>
              <p:spPr>
                <a:xfrm>
                  <a:off x="4696355" y="1308100"/>
                  <a:ext cx="142346" cy="150132"/>
                </a:xfrm>
                <a:prstGeom prst="ellipse">
                  <a:avLst/>
                </a:prstGeom>
                <a:grpFill/>
                <a:ln>
                  <a:solidFill>
                    <a:srgbClr val="347A8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42" name="Trapez 41"/>
                <p:cNvSpPr/>
                <p:nvPr/>
              </p:nvSpPr>
              <p:spPr>
                <a:xfrm>
                  <a:off x="4649775" y="1451881"/>
                  <a:ext cx="239086" cy="249919"/>
                </a:xfrm>
                <a:prstGeom prst="trapezoid">
                  <a:avLst>
                    <a:gd name="adj" fmla="val 36720"/>
                  </a:avLst>
                </a:prstGeom>
                <a:grpFill/>
                <a:ln>
                  <a:solidFill>
                    <a:srgbClr val="347A8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43" name="Rechteck 42"/>
                <p:cNvSpPr/>
                <p:nvPr/>
              </p:nvSpPr>
              <p:spPr>
                <a:xfrm>
                  <a:off x="4649760" y="1701800"/>
                  <a:ext cx="239084" cy="50800"/>
                </a:xfrm>
                <a:prstGeom prst="rect">
                  <a:avLst/>
                </a:prstGeom>
                <a:grpFill/>
                <a:ln>
                  <a:solidFill>
                    <a:srgbClr val="347A8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grpSp>
          <p:grpSp>
            <p:nvGrpSpPr>
              <p:cNvPr id="14" name="Gruppierung 13"/>
              <p:cNvGrpSpPr>
                <a:grpSpLocks noChangeAspect="1"/>
              </p:cNvGrpSpPr>
              <p:nvPr/>
            </p:nvGrpSpPr>
            <p:grpSpPr>
              <a:xfrm>
                <a:off x="1600128" y="4662707"/>
                <a:ext cx="153014" cy="284480"/>
                <a:chOff x="4649759" y="1308100"/>
                <a:chExt cx="239085" cy="444500"/>
              </a:xfrm>
              <a:solidFill>
                <a:srgbClr val="F8B44F"/>
              </a:solidFill>
            </p:grpSpPr>
            <p:sp>
              <p:nvSpPr>
                <p:cNvPr id="38" name="Oval 37"/>
                <p:cNvSpPr/>
                <p:nvPr/>
              </p:nvSpPr>
              <p:spPr>
                <a:xfrm>
                  <a:off x="4696355" y="1308100"/>
                  <a:ext cx="142346" cy="150132"/>
                </a:xfrm>
                <a:prstGeom prst="ellipse">
                  <a:avLst/>
                </a:prstGeom>
                <a:grpFill/>
                <a:ln>
                  <a:solidFill>
                    <a:srgbClr val="F8B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9" name="Trapez 38"/>
                <p:cNvSpPr/>
                <p:nvPr/>
              </p:nvSpPr>
              <p:spPr>
                <a:xfrm>
                  <a:off x="4649759" y="1451882"/>
                  <a:ext cx="239085" cy="249918"/>
                </a:xfrm>
                <a:prstGeom prst="trapezoid">
                  <a:avLst>
                    <a:gd name="adj" fmla="val 36720"/>
                  </a:avLst>
                </a:prstGeom>
                <a:grpFill/>
                <a:ln>
                  <a:solidFill>
                    <a:srgbClr val="F8B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40" name="Rechteck 39"/>
                <p:cNvSpPr/>
                <p:nvPr/>
              </p:nvSpPr>
              <p:spPr>
                <a:xfrm>
                  <a:off x="4649760" y="1701800"/>
                  <a:ext cx="239084" cy="50800"/>
                </a:xfrm>
                <a:prstGeom prst="rect">
                  <a:avLst/>
                </a:prstGeom>
                <a:grpFill/>
                <a:ln>
                  <a:solidFill>
                    <a:srgbClr val="F8B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grpSp>
          <p:grpSp>
            <p:nvGrpSpPr>
              <p:cNvPr id="15" name="Gruppierung 14"/>
              <p:cNvGrpSpPr>
                <a:grpSpLocks noChangeAspect="1"/>
              </p:cNvGrpSpPr>
              <p:nvPr/>
            </p:nvGrpSpPr>
            <p:grpSpPr>
              <a:xfrm>
                <a:off x="2040660" y="4153145"/>
                <a:ext cx="153014" cy="284480"/>
                <a:chOff x="4649759" y="1308100"/>
                <a:chExt cx="239085" cy="444500"/>
              </a:xfrm>
              <a:solidFill>
                <a:srgbClr val="BEC9D0"/>
              </a:solidFill>
            </p:grpSpPr>
            <p:sp>
              <p:nvSpPr>
                <p:cNvPr id="35" name="Oval 34"/>
                <p:cNvSpPr/>
                <p:nvPr/>
              </p:nvSpPr>
              <p:spPr>
                <a:xfrm>
                  <a:off x="4696355" y="1308100"/>
                  <a:ext cx="142346" cy="150132"/>
                </a:xfrm>
                <a:prstGeom prst="ellipse">
                  <a:avLst/>
                </a:prstGeom>
                <a:grpFill/>
                <a:ln>
                  <a:solidFill>
                    <a:srgbClr val="BEC9D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6" name="Trapez 35"/>
                <p:cNvSpPr/>
                <p:nvPr/>
              </p:nvSpPr>
              <p:spPr>
                <a:xfrm>
                  <a:off x="4649759" y="1451882"/>
                  <a:ext cx="239085" cy="249918"/>
                </a:xfrm>
                <a:prstGeom prst="trapezoid">
                  <a:avLst>
                    <a:gd name="adj" fmla="val 36720"/>
                  </a:avLst>
                </a:prstGeom>
                <a:grpFill/>
                <a:ln>
                  <a:solidFill>
                    <a:srgbClr val="BEC9D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7" name="Rechteck 36"/>
                <p:cNvSpPr/>
                <p:nvPr/>
              </p:nvSpPr>
              <p:spPr>
                <a:xfrm>
                  <a:off x="4649760" y="1701800"/>
                  <a:ext cx="239084" cy="50800"/>
                </a:xfrm>
                <a:prstGeom prst="rect">
                  <a:avLst/>
                </a:prstGeom>
                <a:grpFill/>
                <a:ln>
                  <a:solidFill>
                    <a:srgbClr val="BEC9D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grpSp>
          <p:grpSp>
            <p:nvGrpSpPr>
              <p:cNvPr id="16" name="Gruppierung 15"/>
              <p:cNvGrpSpPr>
                <a:grpSpLocks noChangeAspect="1"/>
              </p:cNvGrpSpPr>
              <p:nvPr/>
            </p:nvGrpSpPr>
            <p:grpSpPr>
              <a:xfrm>
                <a:off x="1716321" y="3871349"/>
                <a:ext cx="153014" cy="284480"/>
                <a:chOff x="4649759" y="1308100"/>
                <a:chExt cx="239085" cy="444500"/>
              </a:xfrm>
              <a:solidFill>
                <a:srgbClr val="347A86"/>
              </a:solidFill>
            </p:grpSpPr>
            <p:sp>
              <p:nvSpPr>
                <p:cNvPr id="32" name="Oval 31"/>
                <p:cNvSpPr/>
                <p:nvPr/>
              </p:nvSpPr>
              <p:spPr>
                <a:xfrm>
                  <a:off x="4696355" y="1308100"/>
                  <a:ext cx="142346" cy="150132"/>
                </a:xfrm>
                <a:prstGeom prst="ellipse">
                  <a:avLst/>
                </a:prstGeom>
                <a:grpFill/>
                <a:ln>
                  <a:solidFill>
                    <a:srgbClr val="347A8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3" name="Trapez 32"/>
                <p:cNvSpPr/>
                <p:nvPr/>
              </p:nvSpPr>
              <p:spPr>
                <a:xfrm>
                  <a:off x="4649759" y="1451882"/>
                  <a:ext cx="239085" cy="249918"/>
                </a:xfrm>
                <a:prstGeom prst="trapezoid">
                  <a:avLst>
                    <a:gd name="adj" fmla="val 36720"/>
                  </a:avLst>
                </a:prstGeom>
                <a:grpFill/>
                <a:ln>
                  <a:solidFill>
                    <a:srgbClr val="347A8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4" name="Rechteck 33"/>
                <p:cNvSpPr/>
                <p:nvPr/>
              </p:nvSpPr>
              <p:spPr>
                <a:xfrm>
                  <a:off x="4649760" y="1701800"/>
                  <a:ext cx="239084" cy="50800"/>
                </a:xfrm>
                <a:prstGeom prst="rect">
                  <a:avLst/>
                </a:prstGeom>
                <a:grpFill/>
                <a:ln>
                  <a:solidFill>
                    <a:srgbClr val="347A8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grpSp>
          <p:grpSp>
            <p:nvGrpSpPr>
              <p:cNvPr id="17" name="Gruppierung 16"/>
              <p:cNvGrpSpPr>
                <a:grpSpLocks noChangeAspect="1"/>
              </p:cNvGrpSpPr>
              <p:nvPr/>
            </p:nvGrpSpPr>
            <p:grpSpPr>
              <a:xfrm>
                <a:off x="1214999" y="3899930"/>
                <a:ext cx="153014" cy="284480"/>
                <a:chOff x="4649759" y="1308100"/>
                <a:chExt cx="239085" cy="444500"/>
              </a:xfrm>
              <a:solidFill>
                <a:srgbClr val="557F8D"/>
              </a:solidFill>
            </p:grpSpPr>
            <p:sp>
              <p:nvSpPr>
                <p:cNvPr id="29" name="Oval 28"/>
                <p:cNvSpPr/>
                <p:nvPr/>
              </p:nvSpPr>
              <p:spPr>
                <a:xfrm>
                  <a:off x="4696355" y="1308100"/>
                  <a:ext cx="142346" cy="150132"/>
                </a:xfrm>
                <a:prstGeom prst="ellipse">
                  <a:avLst/>
                </a:prstGeom>
                <a:grpFill/>
                <a:ln>
                  <a:solidFill>
                    <a:srgbClr val="557F8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0" name="Trapez 29"/>
                <p:cNvSpPr/>
                <p:nvPr/>
              </p:nvSpPr>
              <p:spPr>
                <a:xfrm>
                  <a:off x="4649759" y="1451882"/>
                  <a:ext cx="239085" cy="249918"/>
                </a:xfrm>
                <a:prstGeom prst="trapezoid">
                  <a:avLst>
                    <a:gd name="adj" fmla="val 36720"/>
                  </a:avLst>
                </a:prstGeom>
                <a:grpFill/>
                <a:ln>
                  <a:solidFill>
                    <a:srgbClr val="557F8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31" name="Rechteck 30"/>
                <p:cNvSpPr/>
                <p:nvPr/>
              </p:nvSpPr>
              <p:spPr>
                <a:xfrm>
                  <a:off x="4649760" y="1701800"/>
                  <a:ext cx="239084" cy="50800"/>
                </a:xfrm>
                <a:prstGeom prst="rect">
                  <a:avLst/>
                </a:prstGeom>
                <a:grpFill/>
                <a:ln>
                  <a:solidFill>
                    <a:srgbClr val="557F8D"/>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grpSp>
          <p:grpSp>
            <p:nvGrpSpPr>
              <p:cNvPr id="18" name="Gruppierung 17"/>
              <p:cNvGrpSpPr>
                <a:grpSpLocks noChangeAspect="1"/>
              </p:cNvGrpSpPr>
              <p:nvPr/>
            </p:nvGrpSpPr>
            <p:grpSpPr>
              <a:xfrm>
                <a:off x="2039455" y="4311786"/>
                <a:ext cx="153014" cy="284480"/>
                <a:chOff x="4649759" y="1308100"/>
                <a:chExt cx="239085" cy="444500"/>
              </a:xfrm>
              <a:solidFill>
                <a:srgbClr val="347A86"/>
              </a:solidFill>
            </p:grpSpPr>
            <p:sp>
              <p:nvSpPr>
                <p:cNvPr id="26" name="Oval 25"/>
                <p:cNvSpPr/>
                <p:nvPr/>
              </p:nvSpPr>
              <p:spPr>
                <a:xfrm>
                  <a:off x="4696355" y="1308100"/>
                  <a:ext cx="142346" cy="150132"/>
                </a:xfrm>
                <a:prstGeom prst="ellipse">
                  <a:avLst/>
                </a:prstGeom>
                <a:grpFill/>
                <a:ln>
                  <a:solidFill>
                    <a:srgbClr val="347A8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27" name="Trapez 26"/>
                <p:cNvSpPr/>
                <p:nvPr/>
              </p:nvSpPr>
              <p:spPr>
                <a:xfrm>
                  <a:off x="4649759" y="1451882"/>
                  <a:ext cx="239085" cy="249918"/>
                </a:xfrm>
                <a:prstGeom prst="trapezoid">
                  <a:avLst>
                    <a:gd name="adj" fmla="val 36720"/>
                  </a:avLst>
                </a:prstGeom>
                <a:grpFill/>
                <a:ln>
                  <a:solidFill>
                    <a:srgbClr val="347A8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sp>
              <p:nvSpPr>
                <p:cNvPr id="28" name="Rechteck 27"/>
                <p:cNvSpPr/>
                <p:nvPr/>
              </p:nvSpPr>
              <p:spPr>
                <a:xfrm>
                  <a:off x="4649760" y="1701800"/>
                  <a:ext cx="239084" cy="50800"/>
                </a:xfrm>
                <a:prstGeom prst="rect">
                  <a:avLst/>
                </a:prstGeom>
                <a:grpFill/>
                <a:ln>
                  <a:solidFill>
                    <a:srgbClr val="347A8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latin typeface="Calibri" panose="020F0502020204030204" pitchFamily="34" charset="0"/>
                  </a:endParaRPr>
                </a:p>
              </p:txBody>
            </p:sp>
          </p:grpSp>
          <p:cxnSp>
            <p:nvCxnSpPr>
              <p:cNvPr id="19" name="Gerade Verbindung mit Pfeil 18"/>
              <p:cNvCxnSpPr/>
              <p:nvPr/>
            </p:nvCxnSpPr>
            <p:spPr>
              <a:xfrm>
                <a:off x="1701783" y="4461200"/>
                <a:ext cx="259939" cy="54331"/>
              </a:xfrm>
              <a:prstGeom prst="straightConnector1">
                <a:avLst/>
              </a:prstGeom>
              <a:ln>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20" name="Gerade Verbindung mit Pfeil 19"/>
              <p:cNvCxnSpPr/>
              <p:nvPr/>
            </p:nvCxnSpPr>
            <p:spPr>
              <a:xfrm flipV="1">
                <a:off x="1716322" y="4301254"/>
                <a:ext cx="301607" cy="106616"/>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1" name="Gerade Verbindung mit Pfeil 20"/>
              <p:cNvCxnSpPr/>
              <p:nvPr/>
            </p:nvCxnSpPr>
            <p:spPr>
              <a:xfrm flipV="1">
                <a:off x="1650310" y="4184410"/>
                <a:ext cx="186933" cy="229292"/>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2" name="Gerade Verbindung mit Pfeil 21"/>
              <p:cNvCxnSpPr/>
              <p:nvPr/>
            </p:nvCxnSpPr>
            <p:spPr>
              <a:xfrm flipH="1">
                <a:off x="1408795" y="4108332"/>
                <a:ext cx="285887" cy="22096"/>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3" name="Gerade Verbindung mit Pfeil 22"/>
              <p:cNvCxnSpPr/>
              <p:nvPr/>
            </p:nvCxnSpPr>
            <p:spPr>
              <a:xfrm flipV="1">
                <a:off x="1264577" y="4481664"/>
                <a:ext cx="172972" cy="114602"/>
              </a:xfrm>
              <a:prstGeom prst="straightConnector1">
                <a:avLst/>
              </a:prstGeom>
              <a:ln>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24" name="Gerade Verbindung mit Pfeil 23"/>
              <p:cNvCxnSpPr/>
              <p:nvPr/>
            </p:nvCxnSpPr>
            <p:spPr>
              <a:xfrm flipH="1" flipV="1">
                <a:off x="1437549" y="4645963"/>
                <a:ext cx="115848" cy="200977"/>
              </a:xfrm>
              <a:prstGeom prst="straightConnector1">
                <a:avLst/>
              </a:prstGeom>
              <a:ln>
                <a:solidFill>
                  <a:schemeClr val="bg1">
                    <a:lumMod val="65000"/>
                  </a:schemeClr>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25" name="Gerade Verbindung mit Pfeil 24"/>
              <p:cNvCxnSpPr/>
              <p:nvPr/>
            </p:nvCxnSpPr>
            <p:spPr>
              <a:xfrm flipV="1">
                <a:off x="1794908" y="4679641"/>
                <a:ext cx="124479" cy="184233"/>
              </a:xfrm>
              <a:prstGeom prst="straightConnector1">
                <a:avLst/>
              </a:prstGeom>
              <a:ln>
                <a:solidFill>
                  <a:schemeClr val="bg1">
                    <a:lumMod val="65000"/>
                  </a:schemeClr>
                </a:solidFill>
                <a:headEnd type="none"/>
                <a:tailEnd type="triangle"/>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3784624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DZLM_DigWerk_BS_1">
  <a:themeElements>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DZLM_DigWerk_BS_1.potx</Template>
  <TotalTime>0</TotalTime>
  <Words>3069</Words>
  <Application>Microsoft Macintosh PowerPoint</Application>
  <PresentationFormat>Bildschirmpräsentation (4:3)</PresentationFormat>
  <Paragraphs>466</Paragraphs>
  <Slides>47</Slides>
  <Notes>44</Notes>
  <HiddenSlides>0</HiddenSlides>
  <MMClips>0</MMClips>
  <ScaleCrop>false</ScaleCrop>
  <HeadingPairs>
    <vt:vector size="8" baseType="variant">
      <vt:variant>
        <vt:lpstr>Verwendete Schriftarten</vt:lpstr>
      </vt:variant>
      <vt:variant>
        <vt:i4>8</vt:i4>
      </vt:variant>
      <vt:variant>
        <vt:lpstr>Design</vt:lpstr>
      </vt:variant>
      <vt:variant>
        <vt:i4>2</vt:i4>
      </vt:variant>
      <vt:variant>
        <vt:lpstr>Eingebettete OLE-Server</vt:lpstr>
      </vt:variant>
      <vt:variant>
        <vt:i4>1</vt:i4>
      </vt:variant>
      <vt:variant>
        <vt:lpstr>Folientitel</vt:lpstr>
      </vt:variant>
      <vt:variant>
        <vt:i4>47</vt:i4>
      </vt:variant>
    </vt:vector>
  </HeadingPairs>
  <TitlesOfParts>
    <vt:vector size="58" baseType="lpstr">
      <vt:lpstr>Calibri</vt:lpstr>
      <vt:lpstr>Calibri Normal</vt:lpstr>
      <vt:lpstr>Gill Sans</vt:lpstr>
      <vt:lpstr>ＭＳ Ｐゴシック</vt:lpstr>
      <vt:lpstr>Optima LT</vt:lpstr>
      <vt:lpstr>Wingdings</vt:lpstr>
      <vt:lpstr>ヒラギノ角ゴ ProN W3</vt:lpstr>
      <vt:lpstr>Arial</vt:lpstr>
      <vt:lpstr>DZLM_DigWerk_BS_1</vt:lpstr>
      <vt:lpstr>FortbildnerFolien</vt:lpstr>
      <vt:lpstr>Formel</vt:lpstr>
      <vt:lpstr>Lehren und Lernen  mit digitalen Werkzeugen (DigWerk)</vt:lpstr>
      <vt:lpstr>Baustein 1 | Einstieg  Einstieg in das Lehren und Lernen mit digitalen Werkzeugen</vt:lpstr>
      <vt:lpstr>Gliederung</vt:lpstr>
      <vt:lpstr>Über das DZLM: Ein Verbund von Universitäten</vt:lpstr>
      <vt:lpstr>Über das DZLM</vt:lpstr>
      <vt:lpstr>Fortbildungen am DZLM</vt:lpstr>
      <vt:lpstr>Gestaltungsprinzipien des DZLM</vt:lpstr>
      <vt:lpstr>Fokusthemen des DZLM</vt:lpstr>
      <vt:lpstr>           Kooperationsanregend</vt:lpstr>
      <vt:lpstr>Gliederung</vt:lpstr>
      <vt:lpstr>Lehren und Lernen mit digitalen Werkzeugen</vt:lpstr>
      <vt:lpstr>Lehren und Lernen mit digitalen Werkzeugen</vt:lpstr>
      <vt:lpstr>Gliederung</vt:lpstr>
      <vt:lpstr>Wo ordnen Sie sich ein?</vt:lpstr>
      <vt:lpstr>Wo ordnen Sie sich ein?</vt:lpstr>
      <vt:lpstr>Wo ordnen Sie sich ein?</vt:lpstr>
      <vt:lpstr>Candle-Light-Dinner</vt:lpstr>
      <vt:lpstr>Vortrag zum Mehrwert digitaler Werkzeuge</vt:lpstr>
      <vt:lpstr>These zum Mehrwert digitaler Werkzeuge</vt:lpstr>
      <vt:lpstr>Mathematische Begriffe</vt:lpstr>
      <vt:lpstr>Verschiedene mathematische Darstellungsarten</vt:lpstr>
      <vt:lpstr>Verschiedene mathematische Darstellungsarten</vt:lpstr>
      <vt:lpstr>Aktivitäten zum Darstellungswechsel</vt:lpstr>
      <vt:lpstr>Begriffsbildung </vt:lpstr>
      <vt:lpstr>Begriffsbildung </vt:lpstr>
      <vt:lpstr>Grundvorstellungen</vt:lpstr>
      <vt:lpstr>Aufbau von Grundvorstellungen (am Bsp. Funktion):</vt:lpstr>
      <vt:lpstr>Aufbau von Grundvorstellungen (am Bsp. Funktion):</vt:lpstr>
      <vt:lpstr>Begriffsbildung</vt:lpstr>
      <vt:lpstr>Gliederung</vt:lpstr>
      <vt:lpstr>Übersicht zum TI-Nspire und Casio</vt:lpstr>
      <vt:lpstr>Potenzblume</vt:lpstr>
      <vt:lpstr>Gliederung</vt:lpstr>
      <vt:lpstr>Zu den Gefahren des Rechnereinsatzes</vt:lpstr>
      <vt:lpstr>Chancen und Risiken </vt:lpstr>
      <vt:lpstr>Chancen und Risiken </vt:lpstr>
      <vt:lpstr>Chancen und Risiken </vt:lpstr>
      <vt:lpstr>Chancen und Risiken </vt:lpstr>
      <vt:lpstr>Chancen und Risiken </vt:lpstr>
      <vt:lpstr>Chancen und Risiken </vt:lpstr>
      <vt:lpstr>Gliederung</vt:lpstr>
      <vt:lpstr>Arbeitsauftrag</vt:lpstr>
      <vt:lpstr>Aufgabentheke für Sie </vt:lpstr>
      <vt:lpstr>Aufgabentheke für Sie </vt:lpstr>
      <vt:lpstr>Aufgabentheke für Sie </vt:lpstr>
      <vt:lpstr>Aufgabentheke für Sie</vt:lpstr>
      <vt:lpstr>Hinweise zu den Lizenzbedingungen</vt:lpstr>
    </vt:vector>
  </TitlesOfParts>
  <Company>Microsoft</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Evtl. Untertitel (27 pt, weiß)</dc:title>
  <dc:creator>Henrik Wiedbusch</dc:creator>
  <cp:lastModifiedBy>Ein Microsoft Office-Anwender</cp:lastModifiedBy>
  <cp:revision>211</cp:revision>
  <cp:lastPrinted>2016-11-02T13:26:49Z</cp:lastPrinted>
  <dcterms:created xsi:type="dcterms:W3CDTF">2016-03-22T15:03:10Z</dcterms:created>
  <dcterms:modified xsi:type="dcterms:W3CDTF">2017-06-07T08:18:44Z</dcterms:modified>
</cp:coreProperties>
</file>